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notesMasterIdLst>
    <p:notesMasterId r:id="rId23"/>
  </p:notesMasterIdLst>
  <p:sldSz cx="12192000" cy="6858000"/>
  <p:notesSz cx="6858000" cy="12192000"/>
  <p:embeddedFontLst>
    <p:embeddedFont>
      <p:font typeface="MiSans" charset="-122" pitchFamily="34"/>
      <p:regular r:id="rId2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28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2.png"/><Relationship Id="rId4" Type="http://schemas.openxmlformats.org/officeDocument/2006/relationships/image" Target="../media/image-14-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2.png"/><Relationship Id="rId4" Type="http://schemas.openxmlformats.org/officeDocument/2006/relationships/image" Target="../media/image-19-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31:07-d2sksiu1bb2p4onbqi50.png">    </p:cNvPr>
          <p:cNvPicPr>
            <a:picLocks noChangeAspect="1"/>
          </p:cNvPicPr>
          <p:nvPr/>
        </p:nvPicPr>
        <p:blipFill>
          <a:blip r:embed="rId1"/>
          <a:srcRect l="3" r="3" t="0" b="0"/>
          <a:stretch/>
        </p:blipFill>
        <p:spPr>
          <a:xfrm>
            <a:off x="-15875" y="-4445"/>
            <a:ext cx="12233910" cy="68599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42895" y="2765425"/>
            <a:ext cx="6506210" cy="7429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项目复盘全景解析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4926958" y="4684395"/>
            <a:ext cx="2337402" cy="502920"/>
          </a:xfrm>
          <a:prstGeom prst="roundRect">
            <a:avLst>
              <a:gd name="adj" fmla="val 50000"/>
            </a:avLst>
          </a:prstGeom>
          <a:solidFill>
            <a:srgbClr val="000000">
              <a:alpha val="0"/>
            </a:srgbClr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926958" y="4684395"/>
            <a:ext cx="2337402" cy="5029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889500" y="4736465"/>
            <a:ext cx="2413000" cy="304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Kimi AI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926958" y="5387340"/>
            <a:ext cx="2337402" cy="502920"/>
          </a:xfrm>
          <a:prstGeom prst="roundRect">
            <a:avLst>
              <a:gd name="adj" fmla="val 50000"/>
            </a:avLst>
          </a:prstGeom>
          <a:solidFill>
            <a:srgbClr val="000000">
              <a:alpha val="0"/>
            </a:srgbClr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26958" y="5387340"/>
            <a:ext cx="2337402" cy="5029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4889500" y="5439410"/>
            <a:ext cx="2413000" cy="304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2025/01/01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 flipV="1" rot="8100000">
            <a:off x="457835" y="315595"/>
            <a:ext cx="525780" cy="525780"/>
          </a:xfrm>
          <a:prstGeom prst="ellipse">
            <a:avLst/>
          </a:prstGeom>
          <a:gradFill rotWithShape="1" flip="none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3" name="Text 1"/>
          <p:cNvSpPr/>
          <p:nvPr/>
        </p:nvSpPr>
        <p:spPr>
          <a:xfrm rot="8100000">
            <a:off x="457835" y="315595"/>
            <a:ext cx="525780" cy="5257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5" name="Text 3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7" name="Text 5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9" name="Text 7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1" name="Text 9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3" name="Text 11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5" name="Text 13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67385" y="524510"/>
            <a:ext cx="627253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需求演化与范围管理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-16510" y="6572885"/>
            <a:ext cx="12221210" cy="285115"/>
          </a:xfrm>
          <a:prstGeom prst="rect">
            <a:avLst/>
          </a:prstGeom>
          <a:gradFill rotWithShape="1" flip="none">
            <a:gsLst>
              <a:gs pos="0">
                <a:srgbClr val="D3BDA6"/>
              </a:gs>
              <a:gs pos="100000">
                <a:srgbClr val="BFA492"/>
              </a:gs>
            </a:gsLst>
            <a:lin ang="2700000" scaled="1"/>
          </a:gradFill>
          <a:ln/>
        </p:spPr>
      </p:sp>
      <p:sp>
        <p:nvSpPr>
          <p:cNvPr id="18" name="Text 16"/>
          <p:cNvSpPr/>
          <p:nvPr/>
        </p:nvSpPr>
        <p:spPr>
          <a:xfrm>
            <a:off x="-16510" y="6572885"/>
            <a:ext cx="12221210" cy="2851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864870" y="2615164"/>
            <a:ext cx="533125" cy="0"/>
          </a:xfrm>
          <a:prstGeom prst="line">
            <a:avLst/>
          </a:prstGeom>
          <a:noFill/>
          <a:ln w="25400">
            <a:solidFill>
              <a:srgbClr val="DBB479"/>
            </a:solidFill>
            <a:prstDash val="solid"/>
            <a:headEnd type="none"/>
            <a:tailEnd type="none"/>
          </a:ln>
        </p:spPr>
      </p:sp>
      <p:pic>
        <p:nvPicPr>
          <p:cNvPr id="20" name="Image 0" descr="https://kimi-img.moonshot.cn/pub/slides/slides_tmpl/image/25-09-04-16:31:13-d2skske1bb2p4onbqif0.png">    </p:cNvPr>
          <p:cNvPicPr>
            <a:picLocks noChangeAspect="1"/>
          </p:cNvPicPr>
          <p:nvPr/>
        </p:nvPicPr>
        <p:blipFill>
          <a:blip r:embed="rId1"/>
          <a:srcRect l="0" r="0" t="46" b="46"/>
          <a:stretch/>
        </p:blipFill>
        <p:spPr>
          <a:xfrm>
            <a:off x="779145" y="4210050"/>
            <a:ext cx="4140200" cy="1867535"/>
          </a:xfrm>
          <a:prstGeom prst="rect">
            <a:avLst/>
          </a:prstGeom>
        </p:spPr>
      </p:pic>
      <p:sp>
        <p:nvSpPr>
          <p:cNvPr id="21" name="Shape 18"/>
          <p:cNvSpPr/>
          <p:nvPr/>
        </p:nvSpPr>
        <p:spPr>
          <a:xfrm>
            <a:off x="5326380" y="1670685"/>
            <a:ext cx="2895600" cy="4476750"/>
          </a:xfrm>
          <a:prstGeom prst="roundRect">
            <a:avLst>
              <a:gd name="adj" fmla="val 4166"/>
            </a:avLst>
          </a:prstGeom>
          <a:solidFill>
            <a:srgbClr val="000000">
              <a:alpha val="0"/>
            </a:srgbClr>
          </a:solidFill>
          <a:ln w="19050">
            <a:solidFill>
              <a:srgbClr val="D3BDA6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5326380" y="1670685"/>
            <a:ext cx="2895600" cy="447675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5326380" y="1778000"/>
            <a:ext cx="2895600" cy="419735"/>
          </a:xfrm>
          <a:prstGeom prst="roundRect">
            <a:avLst>
              <a:gd name="adj" fmla="val 4166"/>
            </a:avLst>
          </a:prstGeom>
          <a:solidFill>
            <a:srgbClr val="D3BDA6"/>
          </a:solidFill>
          <a:ln w="19050">
            <a:solidFill>
              <a:srgbClr val="D3BDA6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5326380" y="1778000"/>
            <a:ext cx="2895600" cy="4197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5" name="Shape 22"/>
          <p:cNvSpPr/>
          <p:nvPr/>
        </p:nvSpPr>
        <p:spPr>
          <a:xfrm>
            <a:off x="8399780" y="1670685"/>
            <a:ext cx="2895600" cy="4476750"/>
          </a:xfrm>
          <a:prstGeom prst="roundRect">
            <a:avLst>
              <a:gd name="adj" fmla="val 4166"/>
            </a:avLst>
          </a:prstGeom>
          <a:solidFill>
            <a:srgbClr val="000000">
              <a:alpha val="0"/>
            </a:srgbClr>
          </a:solidFill>
          <a:ln w="19050">
            <a:solidFill>
              <a:srgbClr val="D3BDA6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8399780" y="1670685"/>
            <a:ext cx="2895600" cy="447675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7" name="Shape 24"/>
          <p:cNvSpPr/>
          <p:nvPr/>
        </p:nvSpPr>
        <p:spPr>
          <a:xfrm>
            <a:off x="8399780" y="1778000"/>
            <a:ext cx="2895600" cy="419735"/>
          </a:xfrm>
          <a:prstGeom prst="roundRect">
            <a:avLst>
              <a:gd name="adj" fmla="val 4166"/>
            </a:avLst>
          </a:prstGeom>
          <a:solidFill>
            <a:srgbClr val="D3BDA6"/>
          </a:solidFill>
          <a:ln w="19050">
            <a:solidFill>
              <a:srgbClr val="D3BDA6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8399780" y="1778000"/>
            <a:ext cx="2895600" cy="4197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736600" y="1649730"/>
            <a:ext cx="4249420" cy="431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D3BDA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需求变更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736600" y="2667635"/>
            <a:ext cx="4282440" cy="87034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项目执行中需求变更频繁，新增功能X项，删除功能Y项，变更功能Z项，导致范围蔓延，需严格控制需求变更。</a:t>
            </a:r>
            <a:endParaRPr lang="en-US" sz="1600" dirty="0"/>
          </a:p>
        </p:txBody>
      </p:sp>
      <p:sp>
        <p:nvSpPr>
          <p:cNvPr id="31" name="Text 28"/>
          <p:cNvSpPr/>
          <p:nvPr/>
        </p:nvSpPr>
        <p:spPr>
          <a:xfrm>
            <a:off x="5518150" y="2487930"/>
            <a:ext cx="2540577" cy="304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变更原因</a:t>
            </a:r>
            <a:endParaRPr lang="en-US" sz="1600" dirty="0"/>
          </a:p>
        </p:txBody>
      </p:sp>
      <p:sp>
        <p:nvSpPr>
          <p:cNvPr id="32" name="Text 29"/>
          <p:cNvSpPr/>
          <p:nvPr/>
        </p:nvSpPr>
        <p:spPr>
          <a:xfrm>
            <a:off x="5518150" y="3251835"/>
            <a:ext cx="2541270" cy="116046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需求变更主要源于客户需求调整、市场环境变化及技术可行性评估不足，后续需加强前期调研和沟通。</a:t>
            </a:r>
            <a:endParaRPr lang="en-US" sz="1600" dirty="0"/>
          </a:p>
        </p:txBody>
      </p:sp>
      <p:sp>
        <p:nvSpPr>
          <p:cNvPr id="33" name="Text 30"/>
          <p:cNvSpPr/>
          <p:nvPr/>
        </p:nvSpPr>
        <p:spPr>
          <a:xfrm>
            <a:off x="8591550" y="2487930"/>
            <a:ext cx="2540577" cy="1651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需求变更审批流程繁琐，涉及多部门协调，导致决策延迟，影响项目进度，需优化审批机制。</a:t>
            </a:r>
            <a:endParaRPr lang="en-US" sz="1600" dirty="0"/>
          </a:p>
        </p:txBody>
      </p:sp>
      <p:sp>
        <p:nvSpPr>
          <p:cNvPr id="34" name="Text 31"/>
          <p:cNvSpPr/>
          <p:nvPr/>
        </p:nvSpPr>
        <p:spPr>
          <a:xfrm>
            <a:off x="8591550" y="3251835"/>
            <a:ext cx="2541270" cy="2667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 flipV="1" rot="8100000">
            <a:off x="457835" y="315595"/>
            <a:ext cx="525780" cy="525780"/>
          </a:xfrm>
          <a:prstGeom prst="ellipse">
            <a:avLst/>
          </a:prstGeom>
          <a:gradFill rotWithShape="1" flip="none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3" name="Text 1"/>
          <p:cNvSpPr/>
          <p:nvPr/>
        </p:nvSpPr>
        <p:spPr>
          <a:xfrm rot="8100000">
            <a:off x="457835" y="315595"/>
            <a:ext cx="525780" cy="5257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5" name="Text 3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7" name="Text 5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9" name="Text 7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0" name="Image 0" descr="https://kimi-img.moonshot.cn/pub/slides/slides_tmpl/image/25-09-04-16:31:10-d2sksjm1bb2p4onbqib0.png">    </p:cNvPr>
          <p:cNvPicPr>
            <a:picLocks noChangeAspect="1"/>
          </p:cNvPicPr>
          <p:nvPr/>
        </p:nvPicPr>
        <p:blipFill>
          <a:blip r:embed="rId1"/>
          <a:srcRect l="8" r="8" t="0" b="0"/>
          <a:stretch/>
        </p:blipFill>
        <p:spPr>
          <a:xfrm>
            <a:off x="635000" y="1621790"/>
            <a:ext cx="11562080" cy="5192395"/>
          </a:xfrm>
          <a:prstGeom prst="rect">
            <a:avLst/>
          </a:prstGeom>
        </p:spPr>
      </p:pic>
      <p:pic>
        <p:nvPicPr>
          <p:cNvPr id="11" name="Image 1" descr="https://kimi-img.moonshot.cn/pub/slides/slides_tmpl/image/25-09-04-16:31:13-d2skske1bb2p4onbqie0.png">    </p:cNvPr>
          <p:cNvPicPr>
            <a:picLocks noChangeAspect="1"/>
          </p:cNvPicPr>
          <p:nvPr/>
        </p:nvPicPr>
        <p:blipFill>
          <a:blip r:embed="rId2"/>
          <a:srcRect l="0" r="0" t="5" b="5"/>
          <a:stretch/>
        </p:blipFill>
        <p:spPr>
          <a:xfrm>
            <a:off x="7349490" y="2082165"/>
            <a:ext cx="5852160" cy="5187950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3" name="Text 9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10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5" name="Text 11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Shape 12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7" name="Text 13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667385" y="524510"/>
            <a:ext cx="627253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协同流程与沟通损耗</a:t>
            </a:r>
            <a:endParaRPr lang="en-US" sz="1600" dirty="0"/>
          </a:p>
        </p:txBody>
      </p:sp>
      <p:sp>
        <p:nvSpPr>
          <p:cNvPr id="19" name="Shape 15"/>
          <p:cNvSpPr/>
          <p:nvPr/>
        </p:nvSpPr>
        <p:spPr>
          <a:xfrm>
            <a:off x="-16510" y="6572885"/>
            <a:ext cx="12221210" cy="285115"/>
          </a:xfrm>
          <a:prstGeom prst="rect">
            <a:avLst/>
          </a:prstGeom>
          <a:gradFill rotWithShape="1" flip="none">
            <a:gsLst>
              <a:gs pos="0">
                <a:srgbClr val="D3BDA6"/>
              </a:gs>
              <a:gs pos="100000">
                <a:srgbClr val="BFA492"/>
              </a:gs>
            </a:gsLst>
            <a:lin ang="2700000" scaled="1"/>
          </a:gradFill>
          <a:ln/>
        </p:spPr>
      </p:sp>
      <p:sp>
        <p:nvSpPr>
          <p:cNvPr id="20" name="Text 16"/>
          <p:cNvSpPr/>
          <p:nvPr/>
        </p:nvSpPr>
        <p:spPr>
          <a:xfrm>
            <a:off x="-16510" y="6572885"/>
            <a:ext cx="12221210" cy="2851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1" name="Text 17"/>
          <p:cNvSpPr/>
          <p:nvPr/>
        </p:nvSpPr>
        <p:spPr>
          <a:xfrm>
            <a:off x="933450" y="2562225"/>
            <a:ext cx="2692400" cy="304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跨部门协作</a:t>
            </a:r>
            <a:endParaRPr lang="en-US" sz="1600" dirty="0"/>
          </a:p>
        </p:txBody>
      </p:sp>
      <p:sp>
        <p:nvSpPr>
          <p:cNvPr id="22" name="Text 18"/>
          <p:cNvSpPr/>
          <p:nvPr/>
        </p:nvSpPr>
        <p:spPr>
          <a:xfrm>
            <a:off x="933450" y="3281045"/>
            <a:ext cx="2691507" cy="116046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跨部门协作中，沟通不畅导致信息传递延迟，开发与测试团队对需求理解不一致，频繁返工，影响效率。</a:t>
            </a:r>
            <a:endParaRPr lang="en-US" sz="1600" dirty="0"/>
          </a:p>
        </p:txBody>
      </p:sp>
      <p:sp>
        <p:nvSpPr>
          <p:cNvPr id="23" name="Text 19"/>
          <p:cNvSpPr/>
          <p:nvPr/>
        </p:nvSpPr>
        <p:spPr>
          <a:xfrm>
            <a:off x="3879850" y="3009265"/>
            <a:ext cx="2692400" cy="304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沟通机制</a:t>
            </a:r>
            <a:endParaRPr lang="en-US" sz="1600" dirty="0"/>
          </a:p>
        </p:txBody>
      </p:sp>
      <p:sp>
        <p:nvSpPr>
          <p:cNvPr id="24" name="Text 20"/>
          <p:cNvSpPr/>
          <p:nvPr/>
        </p:nvSpPr>
        <p:spPr>
          <a:xfrm>
            <a:off x="3879850" y="3728085"/>
            <a:ext cx="2691507" cy="116046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项目会议频繁但缺乏有效决策，邮件沟通冗长且难以追踪，需建立高效沟通机制，减少沟通损耗。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31:08-d2sksj61bb2p4onbqi6g.png">    </p:cNvPr>
          <p:cNvPicPr>
            <a:picLocks noChangeAspect="1"/>
          </p:cNvPicPr>
          <p:nvPr/>
        </p:nvPicPr>
        <p:blipFill>
          <a:blip r:embed="rId1"/>
          <a:srcRect l="5" r="5" t="0" b="0"/>
          <a:stretch/>
        </p:blipFill>
        <p:spPr>
          <a:xfrm>
            <a:off x="-9525" y="-22225"/>
            <a:ext cx="12214860" cy="69100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092065" y="2949575"/>
            <a:ext cx="6986905" cy="10153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rgbClr val="21293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经验提炼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54000" y="2086610"/>
            <a:ext cx="3128010" cy="8629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6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 flipV="1" rot="8100000">
            <a:off x="457835" y="315595"/>
            <a:ext cx="525780" cy="525780"/>
          </a:xfrm>
          <a:prstGeom prst="ellipse">
            <a:avLst/>
          </a:prstGeom>
          <a:gradFill rotWithShape="1" flip="none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3" name="Text 1"/>
          <p:cNvSpPr/>
          <p:nvPr/>
        </p:nvSpPr>
        <p:spPr>
          <a:xfrm rot="8100000">
            <a:off x="457835" y="315595"/>
            <a:ext cx="525780" cy="5257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5" name="Text 3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7" name="Text 5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9" name="Text 7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0" name="Image 0" descr="https://kimi-img.moonshot.cn/pub/slides/slides_tmpl/image/25-09-04-16:31:07-d2sksiu1bb2p4onbqi6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4560" y="1418590"/>
            <a:ext cx="6193790" cy="5443855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2" name="Text 9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4" name="Text 11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6" name="Text 13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667385" y="524510"/>
            <a:ext cx="9817735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可复制成功要素归纳</a:t>
            </a:r>
            <a:endParaRPr lang="en-US" sz="1600" dirty="0"/>
          </a:p>
        </p:txBody>
      </p:sp>
      <p:pic>
        <p:nvPicPr>
          <p:cNvPr id="18" name="Image 1" descr="https://kimi-img.moonshot.cn/pub/slides/slides_tmpl/image/25-09-04-16:31:09-d2sksje1bb2p4onbqi80.png">    </p:cNvPr>
          <p:cNvPicPr>
            <a:picLocks noChangeAspect="1"/>
          </p:cNvPicPr>
          <p:nvPr/>
        </p:nvPicPr>
        <p:blipFill>
          <a:blip r:embed="rId2"/>
          <a:srcRect l="6" r="6" t="0" b="0"/>
          <a:stretch/>
        </p:blipFill>
        <p:spPr>
          <a:xfrm>
            <a:off x="6919595" y="1585595"/>
            <a:ext cx="5272405" cy="5272405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417830" y="2063115"/>
            <a:ext cx="5785485" cy="6235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成功要素</a:t>
            </a:r>
            <a:endParaRPr lang="en-US" sz="1600" dirty="0"/>
          </a:p>
        </p:txBody>
      </p:sp>
      <p:sp>
        <p:nvSpPr>
          <p:cNvPr id="20" name="Text 16"/>
          <p:cNvSpPr/>
          <p:nvPr/>
        </p:nvSpPr>
        <p:spPr>
          <a:xfrm>
            <a:off x="417830" y="2665095"/>
            <a:ext cx="5785485" cy="31242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项目中采用敏捷开发方法，有效提高了团队响应速度和开发效率，同时加强了与客户的沟通，及时获取反馈并调整产品方向，确保产品与市场需求高度契合，为后续项目提供了宝贵经验。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 flipV="1" rot="8100000">
            <a:off x="457835" y="315595"/>
            <a:ext cx="525780" cy="525780"/>
          </a:xfrm>
          <a:prstGeom prst="ellipse">
            <a:avLst/>
          </a:prstGeom>
          <a:gradFill rotWithShape="1" flip="none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3" name="Text 1"/>
          <p:cNvSpPr/>
          <p:nvPr/>
        </p:nvSpPr>
        <p:spPr>
          <a:xfrm rot="8100000">
            <a:off x="457835" y="315595"/>
            <a:ext cx="525780" cy="5257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Image 0" descr="https://kimi-img.moonshot.cn/pub/slides/slides_tmpl/image/25-09-04-16:31:14-d2skskm1bb2p4onbqik0.png">    </p:cNvPr>
          <p:cNvPicPr>
            <a:picLocks noChangeAspect="1"/>
          </p:cNvPicPr>
          <p:nvPr/>
        </p:nvPicPr>
        <p:blipFill>
          <a:blip r:embed="rId1"/>
          <a:srcRect l="3" r="3" t="0" b="0"/>
          <a:stretch/>
        </p:blipFill>
        <p:spPr>
          <a:xfrm>
            <a:off x="-20955" y="-12065"/>
            <a:ext cx="12203430" cy="689737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67385" y="524510"/>
            <a:ext cx="627253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失败根因与警示清单</a:t>
            </a:r>
            <a:endParaRPr lang="en-US" sz="1600" dirty="0"/>
          </a:p>
        </p:txBody>
      </p:sp>
      <p:pic>
        <p:nvPicPr>
          <p:cNvPr id="6" name="Image 1" descr="https://kimi-img.moonshot.cn/pub/slides/slides_tmpl/image/25-09-04-16:31:14-d2skskm1bb2p4onbqii0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1288340" y="1786255"/>
            <a:ext cx="3000523" cy="4064000"/>
          </a:xfrm>
          <a:prstGeom prst="rect">
            <a:avLst/>
          </a:prstGeom>
        </p:spPr>
      </p:pic>
      <p:pic>
        <p:nvPicPr>
          <p:cNvPr id="7" name="Image 2" descr="https://kimi-img.moonshot.cn/pub/slides/slides_tmpl/image/25-09-04-16:31:14-d2skskm1bb2p4onbqii0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4648052" y="1786255"/>
            <a:ext cx="3000523" cy="4064000"/>
          </a:xfrm>
          <a:prstGeom prst="rect">
            <a:avLst/>
          </a:prstGeom>
        </p:spPr>
      </p:pic>
      <p:pic>
        <p:nvPicPr>
          <p:cNvPr id="8" name="Image 3" descr="https://kimi-img.moonshot.cn/pub/slides/slides_tmpl/image/25-09-04-16:31:14-d2skskm1bb2p4onbqii0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8033385" y="1794510"/>
            <a:ext cx="3000523" cy="406400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385570" y="2058670"/>
            <a:ext cx="280098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技术选型失误</a:t>
            </a:r>
            <a:endParaRPr lang="en-US" sz="1600" dirty="0"/>
          </a:p>
        </p:txBody>
      </p:sp>
      <p:sp>
        <p:nvSpPr>
          <p:cNvPr id="10" name="Text 4"/>
          <p:cNvSpPr/>
          <p:nvPr/>
        </p:nvSpPr>
        <p:spPr>
          <a:xfrm>
            <a:off x="1388110" y="2703830"/>
            <a:ext cx="2800985" cy="160039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在技术选型阶段，未充分考虑技术的成熟度和兼容性，导致后期开发过程中遇到诸多技术难题，影响项目进度和质量，后续需加强技术调研和评估。</a:t>
            </a:r>
            <a:endParaRPr lang="en-US" sz="1600" dirty="0"/>
          </a:p>
        </p:txBody>
      </p:sp>
      <p:sp>
        <p:nvSpPr>
          <p:cNvPr id="11" name="Text 5"/>
          <p:cNvSpPr/>
          <p:nvPr/>
        </p:nvSpPr>
        <p:spPr>
          <a:xfrm>
            <a:off x="4757420" y="2058670"/>
            <a:ext cx="280098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资源不足</a:t>
            </a:r>
            <a:endParaRPr lang="en-US" sz="1600" dirty="0"/>
          </a:p>
        </p:txBody>
      </p:sp>
      <p:sp>
        <p:nvSpPr>
          <p:cNvPr id="12" name="Text 6"/>
          <p:cNvSpPr/>
          <p:nvPr/>
        </p:nvSpPr>
        <p:spPr>
          <a:xfrm>
            <a:off x="4759960" y="2703830"/>
            <a:ext cx="2800985" cy="12803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项目执行过程中发现人力资源不足，部分关键岗位人员短缺，影响了任务的按时完成，需提前做好资源规划和调配。</a:t>
            </a:r>
            <a:endParaRPr lang="en-US" sz="1600" dirty="0"/>
          </a:p>
        </p:txBody>
      </p:sp>
      <p:sp>
        <p:nvSpPr>
          <p:cNvPr id="13" name="Text 7"/>
          <p:cNvSpPr/>
          <p:nvPr/>
        </p:nvSpPr>
        <p:spPr>
          <a:xfrm>
            <a:off x="8129270" y="2058670"/>
            <a:ext cx="280098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风险应对不足</a:t>
            </a:r>
            <a:endParaRPr lang="en-US" sz="1600" dirty="0"/>
          </a:p>
        </p:txBody>
      </p:sp>
      <p:sp>
        <p:nvSpPr>
          <p:cNvPr id="14" name="Text 8"/>
          <p:cNvSpPr/>
          <p:nvPr/>
        </p:nvSpPr>
        <p:spPr>
          <a:xfrm>
            <a:off x="8131810" y="2703830"/>
            <a:ext cx="2800985" cy="160039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对项目中可能出现的风险预估不足，未制定有效的应对措施，导致风险发生时手忙脚乱，影响项目整体推进，需完善风险管理体系。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31:08-d2sksj61bb2p4onbqi6g.png">    </p:cNvPr>
          <p:cNvPicPr>
            <a:picLocks noChangeAspect="1"/>
          </p:cNvPicPr>
          <p:nvPr/>
        </p:nvPicPr>
        <p:blipFill>
          <a:blip r:embed="rId1"/>
          <a:srcRect l="5" r="5" t="0" b="0"/>
          <a:stretch/>
        </p:blipFill>
        <p:spPr>
          <a:xfrm>
            <a:off x="-9525" y="-22225"/>
            <a:ext cx="12214860" cy="69100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092065" y="2949575"/>
            <a:ext cx="6986905" cy="10153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rgbClr val="21293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改进计划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54000" y="2086610"/>
            <a:ext cx="3128010" cy="8629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6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 flipV="1" rot="8100000">
            <a:off x="457835" y="315595"/>
            <a:ext cx="525780" cy="525780"/>
          </a:xfrm>
          <a:prstGeom prst="ellipse">
            <a:avLst/>
          </a:prstGeom>
          <a:gradFill rotWithShape="1" flip="none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3" name="Text 1"/>
          <p:cNvSpPr/>
          <p:nvPr/>
        </p:nvSpPr>
        <p:spPr>
          <a:xfrm rot="8100000">
            <a:off x="457835" y="315595"/>
            <a:ext cx="525780" cy="5257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 rot="16200000">
            <a:off x="5710555" y="3178175"/>
            <a:ext cx="2053590" cy="2053590"/>
          </a:xfrm>
          <a:prstGeom prst="teardrop">
            <a:avLst>
              <a:gd name="adj" fmla="val 100000"/>
            </a:avLst>
          </a:prstGeom>
          <a:solidFill>
            <a:srgbClr val="AB8A7D"/>
          </a:solidFill>
          <a:ln/>
        </p:spPr>
      </p:sp>
      <p:sp>
        <p:nvSpPr>
          <p:cNvPr id="5" name="Text 3"/>
          <p:cNvSpPr/>
          <p:nvPr/>
        </p:nvSpPr>
        <p:spPr>
          <a:xfrm rot="16200000">
            <a:off x="5710555" y="3178175"/>
            <a:ext cx="2053590" cy="205359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 rot="10800000">
            <a:off x="5710555" y="1645920"/>
            <a:ext cx="1462405" cy="1460500"/>
          </a:xfrm>
          <a:prstGeom prst="teardrop">
            <a:avLst>
              <a:gd name="adj" fmla="val 100000"/>
            </a:avLst>
          </a:prstGeom>
          <a:solidFill>
            <a:srgbClr val="D3BDA6"/>
          </a:solidFill>
          <a:ln/>
        </p:spPr>
      </p:sp>
      <p:sp>
        <p:nvSpPr>
          <p:cNvPr id="7" name="Text 5"/>
          <p:cNvSpPr/>
          <p:nvPr/>
        </p:nvSpPr>
        <p:spPr>
          <a:xfrm rot="10800000">
            <a:off x="5710555" y="1645920"/>
            <a:ext cx="1462405" cy="1460500"/>
          </a:xfrm>
          <a:prstGeom prst="rect">
            <a:avLst/>
          </a:prstGeom>
          <a:noFill/>
          <a:ln/>
        </p:spPr>
        <p:txBody>
          <a:bodyPr wrap="square" lIns="35941" tIns="91440" rIns="35941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4422140" y="3178175"/>
            <a:ext cx="1213485" cy="1214755"/>
          </a:xfrm>
          <a:prstGeom prst="teardrop">
            <a:avLst>
              <a:gd name="adj" fmla="val 100000"/>
            </a:avLst>
          </a:prstGeom>
          <a:solidFill>
            <a:srgbClr val="CDB9B1"/>
          </a:solidFill>
          <a:ln/>
        </p:spPr>
      </p:sp>
      <p:sp>
        <p:nvSpPr>
          <p:cNvPr id="9" name="Text 7"/>
          <p:cNvSpPr/>
          <p:nvPr/>
        </p:nvSpPr>
        <p:spPr>
          <a:xfrm>
            <a:off x="4422140" y="3178175"/>
            <a:ext cx="1213485" cy="1214755"/>
          </a:xfrm>
          <a:prstGeom prst="rect">
            <a:avLst/>
          </a:prstGeom>
          <a:noFill/>
          <a:ln/>
        </p:spPr>
        <p:txBody>
          <a:bodyPr wrap="square" lIns="72009" tIns="91440" rIns="10795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 rot="5400000">
            <a:off x="4170045" y="1660525"/>
            <a:ext cx="1460500" cy="1460500"/>
          </a:xfrm>
          <a:prstGeom prst="teardrop">
            <a:avLst>
              <a:gd name="adj" fmla="val 100000"/>
            </a:avLst>
          </a:prstGeom>
          <a:solidFill>
            <a:srgbClr val="E9D2AF"/>
          </a:solidFill>
          <a:ln/>
        </p:spPr>
      </p:sp>
      <p:sp>
        <p:nvSpPr>
          <p:cNvPr id="11" name="Text 9"/>
          <p:cNvSpPr/>
          <p:nvPr/>
        </p:nvSpPr>
        <p:spPr>
          <a:xfrm rot="5400000">
            <a:off x="4170045" y="1660525"/>
            <a:ext cx="1460500" cy="1460500"/>
          </a:xfrm>
          <a:prstGeom prst="rect">
            <a:avLst/>
          </a:prstGeom>
          <a:noFill/>
          <a:ln/>
        </p:spPr>
        <p:txBody>
          <a:bodyPr wrap="square" lIns="35941" tIns="107950" rIns="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2" name="Image 0" descr="https://kimi-img.moonshot.cn/pub/slides/slides_tmpl/image/25-09-04-16:31:15-d2sksku1bb2p4onbqiq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275" y="2121535"/>
            <a:ext cx="323215" cy="542290"/>
          </a:xfrm>
          <a:prstGeom prst="rect">
            <a:avLst/>
          </a:prstGeom>
        </p:spPr>
      </p:pic>
      <p:pic>
        <p:nvPicPr>
          <p:cNvPr id="13" name="Image 1" descr="https://kimi-img.moonshot.cn/pub/slides/slides_tmpl/image/25-09-04-16:31:15-d2sksku1bb2p4onbqiq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570" y="3552190"/>
            <a:ext cx="433070" cy="463550"/>
          </a:xfrm>
          <a:prstGeom prst="rect">
            <a:avLst/>
          </a:prstGeom>
        </p:spPr>
      </p:pic>
      <p:pic>
        <p:nvPicPr>
          <p:cNvPr id="14" name="Image 2" descr="https://kimi-img.moonshot.cn/pub/slides/slides_tmpl/image/25-09-04-16:31:15-d2sksku1bb2p4onbqir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395" y="2200275"/>
            <a:ext cx="469265" cy="353695"/>
          </a:xfrm>
          <a:prstGeom prst="rect">
            <a:avLst/>
          </a:prstGeom>
        </p:spPr>
      </p:pic>
      <p:pic>
        <p:nvPicPr>
          <p:cNvPr id="15" name="Image 3" descr="https://kimi-img.moonshot.cn/pub/slides/slides_tmpl/image/25-09-04-16:31:15-d2sksku1bb2p4onbqis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305" y="4076065"/>
            <a:ext cx="469265" cy="40259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667385" y="524510"/>
            <a:ext cx="627253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流程优化与工具升级</a:t>
            </a:r>
            <a:endParaRPr lang="en-US" sz="1600" dirty="0"/>
          </a:p>
        </p:txBody>
      </p:sp>
      <p:sp>
        <p:nvSpPr>
          <p:cNvPr id="17" name="Shape 11"/>
          <p:cNvSpPr/>
          <p:nvPr/>
        </p:nvSpPr>
        <p:spPr>
          <a:xfrm>
            <a:off x="712470" y="3729355"/>
            <a:ext cx="3248025" cy="0"/>
          </a:xfrm>
          <a:prstGeom prst="line">
            <a:avLst/>
          </a:prstGeom>
          <a:noFill/>
          <a:ln w="28575">
            <a:solidFill>
              <a:srgbClr val="7E5F3E"/>
            </a:solidFill>
            <a:prstDash val="sysDot"/>
            <a:headEnd type="none"/>
            <a:tailEnd type="none"/>
          </a:ln>
        </p:spPr>
      </p:sp>
      <p:sp>
        <p:nvSpPr>
          <p:cNvPr id="18" name="Shape 12"/>
          <p:cNvSpPr/>
          <p:nvPr/>
        </p:nvSpPr>
        <p:spPr>
          <a:xfrm>
            <a:off x="8321675" y="3729355"/>
            <a:ext cx="3248025" cy="0"/>
          </a:xfrm>
          <a:prstGeom prst="line">
            <a:avLst/>
          </a:prstGeom>
          <a:noFill/>
          <a:ln w="28575">
            <a:solidFill>
              <a:srgbClr val="7E5F3E"/>
            </a:solidFill>
            <a:prstDash val="sysDot"/>
            <a:headEnd type="none"/>
            <a:tailEnd type="none"/>
          </a:ln>
        </p:spPr>
      </p:sp>
      <p:sp>
        <p:nvSpPr>
          <p:cNvPr id="19" name="Text 13"/>
          <p:cNvSpPr/>
          <p:nvPr/>
        </p:nvSpPr>
        <p:spPr>
          <a:xfrm>
            <a:off x="631190" y="1480820"/>
            <a:ext cx="365760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需求管理流程</a:t>
            </a:r>
            <a:endParaRPr lang="en-US" sz="1600" dirty="0"/>
          </a:p>
        </p:txBody>
      </p:sp>
      <p:sp>
        <p:nvSpPr>
          <p:cNvPr id="20" name="Text 14"/>
          <p:cNvSpPr/>
          <p:nvPr/>
        </p:nvSpPr>
        <p:spPr>
          <a:xfrm>
            <a:off x="590550" y="1849120"/>
            <a:ext cx="3657600" cy="87034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优化需求管理流程，引入需求变更控制委员会，严格审批需求变更，确保需求稳定性和项目可控性。</a:t>
            </a:r>
            <a:endParaRPr lang="en-US" sz="1600" dirty="0"/>
          </a:p>
        </p:txBody>
      </p:sp>
      <p:sp>
        <p:nvSpPr>
          <p:cNvPr id="21" name="Text 15"/>
          <p:cNvSpPr/>
          <p:nvPr/>
        </p:nvSpPr>
        <p:spPr>
          <a:xfrm>
            <a:off x="590550" y="4110355"/>
            <a:ext cx="365760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开发流程</a:t>
            </a:r>
            <a:endParaRPr lang="en-US" sz="1600" dirty="0"/>
          </a:p>
        </p:txBody>
      </p:sp>
      <p:sp>
        <p:nvSpPr>
          <p:cNvPr id="22" name="Text 16"/>
          <p:cNvSpPr/>
          <p:nvPr/>
        </p:nvSpPr>
        <p:spPr>
          <a:xfrm>
            <a:off x="590550" y="4478655"/>
            <a:ext cx="3657600" cy="87034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调整开发流程，采用迭代开发方式，缩短迭代周期，提高开发效率和质量，及时响应市场变化。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7764145" y="1607820"/>
            <a:ext cx="365760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测试流程</a:t>
            </a:r>
            <a:endParaRPr lang="en-US" sz="1600" dirty="0"/>
          </a:p>
        </p:txBody>
      </p:sp>
      <p:sp>
        <p:nvSpPr>
          <p:cNvPr id="24" name="Text 18"/>
          <p:cNvSpPr/>
          <p:nvPr/>
        </p:nvSpPr>
        <p:spPr>
          <a:xfrm>
            <a:off x="7723505" y="1976120"/>
            <a:ext cx="3657600" cy="87034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加强测试流程管理，提前制定详细测试计划，增加自动化测试比例，提高测试覆盖率和效率，减少测试时间。</a:t>
            </a:r>
            <a:endParaRPr lang="en-US" sz="1600" dirty="0"/>
          </a:p>
        </p:txBody>
      </p:sp>
      <p:sp>
        <p:nvSpPr>
          <p:cNvPr id="25" name="Text 19"/>
          <p:cNvSpPr/>
          <p:nvPr/>
        </p:nvSpPr>
        <p:spPr>
          <a:xfrm>
            <a:off x="7891145" y="4015740"/>
            <a:ext cx="365760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项目管理工具</a:t>
            </a:r>
            <a:endParaRPr lang="en-US" sz="1600" dirty="0"/>
          </a:p>
        </p:txBody>
      </p:sp>
      <p:sp>
        <p:nvSpPr>
          <p:cNvPr id="26" name="Text 20"/>
          <p:cNvSpPr/>
          <p:nvPr/>
        </p:nvSpPr>
        <p:spPr>
          <a:xfrm>
            <a:off x="7971155" y="4478655"/>
            <a:ext cx="3657600" cy="87034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引入先进的项目管理工具，实现项目进度实时监控、任务分配与跟踪、资源管理等功能，提高项目管理效率和透明度。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 flipV="1" rot="8100000">
            <a:off x="457835" y="315595"/>
            <a:ext cx="525780" cy="525780"/>
          </a:xfrm>
          <a:prstGeom prst="ellipse">
            <a:avLst/>
          </a:prstGeom>
          <a:gradFill rotWithShape="1" flip="none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3" name="Text 1"/>
          <p:cNvSpPr/>
          <p:nvPr/>
        </p:nvSpPr>
        <p:spPr>
          <a:xfrm rot="8100000">
            <a:off x="457835" y="315595"/>
            <a:ext cx="525780" cy="5257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5" name="Text 3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7" name="Text 5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9" name="Text 7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1" name="Text 9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3" name="Text 11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5" name="Text 13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67385" y="524510"/>
            <a:ext cx="627253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团队能力补全路径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-16510" y="6572885"/>
            <a:ext cx="12221210" cy="285115"/>
          </a:xfrm>
          <a:prstGeom prst="rect">
            <a:avLst/>
          </a:prstGeom>
          <a:gradFill rotWithShape="1" flip="none">
            <a:gsLst>
              <a:gs pos="0">
                <a:srgbClr val="D3BDA6"/>
              </a:gs>
              <a:gs pos="100000">
                <a:srgbClr val="BFA492"/>
              </a:gs>
            </a:gsLst>
            <a:lin ang="2700000" scaled="1"/>
          </a:gradFill>
          <a:ln/>
        </p:spPr>
      </p:sp>
      <p:sp>
        <p:nvSpPr>
          <p:cNvPr id="18" name="Text 16"/>
          <p:cNvSpPr/>
          <p:nvPr/>
        </p:nvSpPr>
        <p:spPr>
          <a:xfrm>
            <a:off x="-16510" y="6572885"/>
            <a:ext cx="12221210" cy="2851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765493" y="1757680"/>
            <a:ext cx="3020695" cy="4250690"/>
          </a:xfrm>
          <a:prstGeom prst="roundRect">
            <a:avLst>
              <a:gd name="adj" fmla="val 3466"/>
            </a:avLst>
          </a:prstGeom>
          <a:gradFill rotWithShape="1" flip="none">
            <a:gsLst>
              <a:gs pos="0">
                <a:srgbClr val="D3BDA6"/>
              </a:gs>
              <a:gs pos="100000">
                <a:srgbClr val="BFA492"/>
              </a:gs>
            </a:gsLst>
            <a:lin ang="2700000" scaled="1"/>
          </a:gradFill>
          <a:ln w="19050">
            <a:solidFill>
              <a:srgbClr val="D3BDA6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765493" y="1757680"/>
            <a:ext cx="3020695" cy="425069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8406448" y="1757680"/>
            <a:ext cx="3020695" cy="4250690"/>
          </a:xfrm>
          <a:prstGeom prst="roundRect">
            <a:avLst>
              <a:gd name="adj" fmla="val 3466"/>
            </a:avLst>
          </a:prstGeom>
          <a:gradFill rotWithShape="1" flip="none">
            <a:gsLst>
              <a:gs pos="0">
                <a:srgbClr val="D3BDA6"/>
              </a:gs>
              <a:gs pos="100000">
                <a:srgbClr val="BFA492"/>
              </a:gs>
            </a:gsLst>
            <a:lin ang="2700000" scaled="1"/>
          </a:gradFill>
          <a:ln w="19050">
            <a:solidFill>
              <a:srgbClr val="D3BDA6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8406448" y="1757680"/>
            <a:ext cx="3020695" cy="425069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23" name="Image 0" descr="https://kimi-img.moonshot.cn/pub/slides/slides_tmpl/image/25-09-04-16:31:11-d2sksju1bb2p4onbqibg.png">    </p:cNvPr>
          <p:cNvPicPr>
            <a:picLocks noChangeAspect="1"/>
          </p:cNvPicPr>
          <p:nvPr/>
        </p:nvPicPr>
        <p:blipFill>
          <a:blip r:embed="rId1"/>
          <a:srcRect l="16" r="16" t="0" b="0"/>
          <a:stretch/>
        </p:blipFill>
        <p:spPr>
          <a:xfrm>
            <a:off x="4090988" y="1426845"/>
            <a:ext cx="4010025" cy="4912360"/>
          </a:xfrm>
          <a:prstGeom prst="roundRect">
            <a:avLst>
              <a:gd name="adj" fmla="val 6367"/>
            </a:avLst>
          </a:prstGeom>
        </p:spPr>
      </p:pic>
      <p:sp>
        <p:nvSpPr>
          <p:cNvPr id="24" name="Text 21"/>
          <p:cNvSpPr/>
          <p:nvPr/>
        </p:nvSpPr>
        <p:spPr>
          <a:xfrm>
            <a:off x="872173" y="2066290"/>
            <a:ext cx="2807970" cy="304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技术培训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872173" y="2838450"/>
            <a:ext cx="2807970" cy="15849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针对技术团队开展专项培训，提升成员在新技术应用、架构设计等方面的能力，满足项目技术需求，提高开发效率和质量。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8513128" y="2066290"/>
            <a:ext cx="2807970" cy="304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管理培训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8513128" y="2838450"/>
            <a:ext cx="2807970" cy="15849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加强项目管理培训，提升项目经理和团队成员的项目管理能力，包括进度控制、风险管理、团队协作等方面，确保项目顺利推进。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31:08-d2sksj61bb2p4onbqi6g.png">    </p:cNvPr>
          <p:cNvPicPr>
            <a:picLocks noChangeAspect="1"/>
          </p:cNvPicPr>
          <p:nvPr/>
        </p:nvPicPr>
        <p:blipFill>
          <a:blip r:embed="rId1"/>
          <a:srcRect l="5" r="5" t="0" b="0"/>
          <a:stretch/>
        </p:blipFill>
        <p:spPr>
          <a:xfrm>
            <a:off x="-9525" y="-22225"/>
            <a:ext cx="12214860" cy="69100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092065" y="2949575"/>
            <a:ext cx="6986905" cy="10153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rgbClr val="21293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知识沉淀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54000" y="2086610"/>
            <a:ext cx="3128010" cy="8629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6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 flipV="1" rot="8100000">
            <a:off x="457835" y="315595"/>
            <a:ext cx="525780" cy="525780"/>
          </a:xfrm>
          <a:prstGeom prst="ellipse">
            <a:avLst/>
          </a:prstGeom>
          <a:gradFill rotWithShape="1" flip="none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3" name="Text 1"/>
          <p:cNvSpPr/>
          <p:nvPr/>
        </p:nvSpPr>
        <p:spPr>
          <a:xfrm rot="8100000">
            <a:off x="457835" y="315595"/>
            <a:ext cx="525780" cy="5257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Image 0" descr="https://kimi-img.moonshot.cn/pub/slides/slides_tmpl/image/25-09-04-16:31:13-d2skske1bb2p4onbqifg.png">    </p:cNvPr>
          <p:cNvPicPr>
            <a:picLocks noChangeAspect="1"/>
          </p:cNvPicPr>
          <p:nvPr/>
        </p:nvPicPr>
        <p:blipFill>
          <a:blip r:embed="rId1"/>
          <a:srcRect l="0" r="0" t="15" b="15"/>
          <a:stretch/>
        </p:blipFill>
        <p:spPr>
          <a:xfrm>
            <a:off x="10100945" y="0"/>
            <a:ext cx="2111375" cy="12166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419100" y="5349875"/>
            <a:ext cx="11553190" cy="33020"/>
          </a:xfrm>
          <a:prstGeom prst="line">
            <a:avLst/>
          </a:prstGeom>
          <a:noFill/>
          <a:ln w="19050">
            <a:solidFill>
              <a:srgbClr val="865F24"/>
            </a:solidFill>
            <a:prstDash val="solid"/>
            <a:headEnd type="none"/>
            <a:tailEnd type="none"/>
          </a:ln>
        </p:spPr>
      </p:sp>
      <p:sp>
        <p:nvSpPr>
          <p:cNvPr id="6" name="Text 3"/>
          <p:cNvSpPr/>
          <p:nvPr/>
        </p:nvSpPr>
        <p:spPr>
          <a:xfrm>
            <a:off x="667385" y="524510"/>
            <a:ext cx="627253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文档模板与checklist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354830" y="2024380"/>
            <a:ext cx="3502025" cy="2752725"/>
          </a:xfrm>
          <a:prstGeom prst="roundRect">
            <a:avLst>
              <a:gd name="adj" fmla="val 8836"/>
            </a:avLst>
          </a:prstGeom>
          <a:solidFill>
            <a:srgbClr val="D3BDA6"/>
          </a:solidFill>
          <a:ln/>
        </p:spPr>
      </p:sp>
      <p:sp>
        <p:nvSpPr>
          <p:cNvPr id="8" name="Text 5"/>
          <p:cNvSpPr/>
          <p:nvPr/>
        </p:nvSpPr>
        <p:spPr>
          <a:xfrm>
            <a:off x="4354830" y="2024380"/>
            <a:ext cx="3502025" cy="275272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 rot="8100000">
            <a:off x="5953125" y="4578985"/>
            <a:ext cx="295275" cy="295275"/>
          </a:xfrm>
          <a:prstGeom prst="ellipse">
            <a:avLst/>
          </a:prstGeom>
          <a:solidFill>
            <a:srgbClr val="F2F2F2"/>
          </a:solidFill>
          <a:ln/>
        </p:spPr>
      </p:sp>
      <p:sp>
        <p:nvSpPr>
          <p:cNvPr id="10" name="Text 7"/>
          <p:cNvSpPr/>
          <p:nvPr/>
        </p:nvSpPr>
        <p:spPr>
          <a:xfrm rot="8100000">
            <a:off x="5953125" y="4578985"/>
            <a:ext cx="295275" cy="2952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40000"/>
              </a:lnSpc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6047740" y="5291455"/>
            <a:ext cx="115570" cy="115570"/>
          </a:xfrm>
          <a:prstGeom prst="ellipse">
            <a:avLst/>
          </a:prstGeom>
          <a:solidFill>
            <a:srgbClr val="F2F2F2"/>
          </a:solidFill>
          <a:ln w="38100">
            <a:solidFill>
              <a:srgbClr val="80808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047740" y="5291455"/>
            <a:ext cx="115570" cy="1155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40000"/>
              </a:lnSpc>
            </a:pPr>
            <a:endParaRPr lang="en-US" sz="1600" dirty="0"/>
          </a:p>
        </p:txBody>
      </p:sp>
      <p:pic>
        <p:nvPicPr>
          <p:cNvPr id="13" name="Image 1" descr="https://kimi-img.moonshot.cn/pub/slides/slides_tmpl/image/25-09-04-16:31:13-d2skske1bb2p4onbqig0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5798127" y="4447369"/>
            <a:ext cx="609600" cy="863600"/>
          </a:xfrm>
          <a:prstGeom prst="rect">
            <a:avLst/>
          </a:prstGeom>
        </p:spPr>
      </p:pic>
      <p:sp>
        <p:nvSpPr>
          <p:cNvPr id="14" name="Shape 10"/>
          <p:cNvSpPr/>
          <p:nvPr/>
        </p:nvSpPr>
        <p:spPr>
          <a:xfrm>
            <a:off x="550545" y="2029460"/>
            <a:ext cx="3502025" cy="2752725"/>
          </a:xfrm>
          <a:prstGeom prst="roundRect">
            <a:avLst>
              <a:gd name="adj" fmla="val 8836"/>
            </a:avLst>
          </a:prstGeom>
          <a:solidFill>
            <a:srgbClr val="D3BDA6"/>
          </a:solidFill>
          <a:ln/>
        </p:spPr>
      </p:sp>
      <p:sp>
        <p:nvSpPr>
          <p:cNvPr id="15" name="Text 11"/>
          <p:cNvSpPr/>
          <p:nvPr/>
        </p:nvSpPr>
        <p:spPr>
          <a:xfrm>
            <a:off x="550545" y="2029460"/>
            <a:ext cx="3502025" cy="275272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Shape 12"/>
          <p:cNvSpPr/>
          <p:nvPr/>
        </p:nvSpPr>
        <p:spPr>
          <a:xfrm rot="8100000">
            <a:off x="2148840" y="4584065"/>
            <a:ext cx="295275" cy="295275"/>
          </a:xfrm>
          <a:prstGeom prst="ellipse">
            <a:avLst/>
          </a:prstGeom>
          <a:solidFill>
            <a:srgbClr val="F2F2F2"/>
          </a:solidFill>
          <a:ln/>
        </p:spPr>
      </p:sp>
      <p:sp>
        <p:nvSpPr>
          <p:cNvPr id="17" name="Text 13"/>
          <p:cNvSpPr/>
          <p:nvPr/>
        </p:nvSpPr>
        <p:spPr>
          <a:xfrm rot="8100000">
            <a:off x="2148840" y="4584065"/>
            <a:ext cx="295275" cy="2952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40000"/>
              </a:lnSpc>
            </a:pPr>
            <a:endParaRPr lang="en-US" sz="1600" dirty="0"/>
          </a:p>
        </p:txBody>
      </p:sp>
      <p:sp>
        <p:nvSpPr>
          <p:cNvPr id="18" name="Shape 14"/>
          <p:cNvSpPr/>
          <p:nvPr/>
        </p:nvSpPr>
        <p:spPr>
          <a:xfrm>
            <a:off x="2243455" y="5296535"/>
            <a:ext cx="115570" cy="115570"/>
          </a:xfrm>
          <a:prstGeom prst="ellipse">
            <a:avLst/>
          </a:prstGeom>
          <a:solidFill>
            <a:srgbClr val="F2F2F2"/>
          </a:solidFill>
          <a:ln w="38100">
            <a:solidFill>
              <a:srgbClr val="80808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2243455" y="5296535"/>
            <a:ext cx="115570" cy="1155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40000"/>
              </a:lnSpc>
            </a:pPr>
            <a:endParaRPr lang="en-US" sz="1600" dirty="0"/>
          </a:p>
        </p:txBody>
      </p:sp>
      <p:sp>
        <p:nvSpPr>
          <p:cNvPr id="20" name="Shape 16"/>
          <p:cNvSpPr/>
          <p:nvPr/>
        </p:nvSpPr>
        <p:spPr>
          <a:xfrm>
            <a:off x="8148955" y="2024380"/>
            <a:ext cx="3502025" cy="2752725"/>
          </a:xfrm>
          <a:prstGeom prst="roundRect">
            <a:avLst>
              <a:gd name="adj" fmla="val 8836"/>
            </a:avLst>
          </a:prstGeom>
          <a:solidFill>
            <a:srgbClr val="D3BDA6"/>
          </a:solidFill>
          <a:ln/>
        </p:spPr>
      </p:sp>
      <p:sp>
        <p:nvSpPr>
          <p:cNvPr id="21" name="Text 17"/>
          <p:cNvSpPr/>
          <p:nvPr/>
        </p:nvSpPr>
        <p:spPr>
          <a:xfrm>
            <a:off x="8148955" y="2024380"/>
            <a:ext cx="3502025" cy="275272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2" name="Shape 18"/>
          <p:cNvSpPr/>
          <p:nvPr/>
        </p:nvSpPr>
        <p:spPr>
          <a:xfrm rot="8100000">
            <a:off x="9747250" y="4578985"/>
            <a:ext cx="295275" cy="295275"/>
          </a:xfrm>
          <a:prstGeom prst="ellipse">
            <a:avLst/>
          </a:prstGeom>
          <a:solidFill>
            <a:srgbClr val="F2F2F2"/>
          </a:solidFill>
          <a:ln/>
        </p:spPr>
      </p:sp>
      <p:sp>
        <p:nvSpPr>
          <p:cNvPr id="23" name="Text 19"/>
          <p:cNvSpPr/>
          <p:nvPr/>
        </p:nvSpPr>
        <p:spPr>
          <a:xfrm rot="8100000">
            <a:off x="9747250" y="4578985"/>
            <a:ext cx="295275" cy="2952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40000"/>
              </a:lnSpc>
            </a:pPr>
            <a:endParaRPr lang="en-US" sz="1600" dirty="0"/>
          </a:p>
        </p:txBody>
      </p:sp>
      <p:sp>
        <p:nvSpPr>
          <p:cNvPr id="24" name="Shape 20"/>
          <p:cNvSpPr/>
          <p:nvPr/>
        </p:nvSpPr>
        <p:spPr>
          <a:xfrm>
            <a:off x="9841865" y="5291455"/>
            <a:ext cx="115570" cy="115570"/>
          </a:xfrm>
          <a:prstGeom prst="ellipse">
            <a:avLst/>
          </a:prstGeom>
          <a:solidFill>
            <a:srgbClr val="F2F2F2"/>
          </a:solidFill>
          <a:ln w="38100">
            <a:solidFill>
              <a:srgbClr val="808080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9841865" y="5291455"/>
            <a:ext cx="115570" cy="1155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40000"/>
              </a:lnSpc>
            </a:pPr>
            <a:endParaRPr lang="en-US" sz="1600" dirty="0"/>
          </a:p>
        </p:txBody>
      </p:sp>
      <p:pic>
        <p:nvPicPr>
          <p:cNvPr id="26" name="Image 2" descr="https://kimi-img.moonshot.cn/pub/slides/slides_tmpl/image/25-09-04-16:31:13-d2skske1bb2p4onbqig0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1998604" y="4447369"/>
            <a:ext cx="609600" cy="863600"/>
          </a:xfrm>
          <a:prstGeom prst="rect">
            <a:avLst/>
          </a:prstGeom>
        </p:spPr>
      </p:pic>
      <p:pic>
        <p:nvPicPr>
          <p:cNvPr id="27" name="Image 3" descr="https://kimi-img.moonshot.cn/pub/slides/slides_tmpl/image/25-09-04-16:31:13-d2skske1bb2p4onbqig0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9597650" y="4447369"/>
            <a:ext cx="609600" cy="863600"/>
          </a:xfrm>
          <a:prstGeom prst="rect">
            <a:avLst/>
          </a:prstGeom>
        </p:spPr>
      </p:pic>
      <p:sp>
        <p:nvSpPr>
          <p:cNvPr id="28" name="Text 22"/>
          <p:cNvSpPr/>
          <p:nvPr/>
        </p:nvSpPr>
        <p:spPr>
          <a:xfrm>
            <a:off x="550545" y="5566410"/>
            <a:ext cx="393128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需求文档模板</a:t>
            </a:r>
            <a:endParaRPr lang="en-US" sz="1600" dirty="0"/>
          </a:p>
        </p:txBody>
      </p:sp>
      <p:sp>
        <p:nvSpPr>
          <p:cNvPr id="29" name="Shape 23"/>
          <p:cNvSpPr/>
          <p:nvPr/>
        </p:nvSpPr>
        <p:spPr>
          <a:xfrm>
            <a:off x="550545" y="2027555"/>
            <a:ext cx="3434080" cy="2746375"/>
          </a:xfrm>
          <a:prstGeom prst="roundRect">
            <a:avLst>
              <a:gd name="adj" fmla="val 8805"/>
            </a:avLst>
          </a:prstGeom>
          <a:solidFill>
            <a:srgbClr val="000000">
              <a:alpha val="0"/>
            </a:srgbClr>
          </a:solidFill>
          <a:ln/>
        </p:spPr>
      </p:sp>
      <p:sp>
        <p:nvSpPr>
          <p:cNvPr id="30" name="Text 24"/>
          <p:cNvSpPr/>
          <p:nvPr/>
        </p:nvSpPr>
        <p:spPr>
          <a:xfrm>
            <a:off x="550545" y="2027555"/>
            <a:ext cx="3434080" cy="27463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整理并优化需求文档模板，明确需求描述、功能模块、验收标准等关键要素，确保需求文档清晰、完整、可执行，方便团队理解和开发。</a:t>
            </a:r>
            <a:endParaRPr lang="en-US" sz="1600" dirty="0"/>
          </a:p>
        </p:txBody>
      </p:sp>
      <p:sp>
        <p:nvSpPr>
          <p:cNvPr id="31" name="Text 25"/>
          <p:cNvSpPr/>
          <p:nvPr/>
        </p:nvSpPr>
        <p:spPr>
          <a:xfrm>
            <a:off x="4354830" y="5561330"/>
            <a:ext cx="393128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项目进度checklist</a:t>
            </a:r>
            <a:endParaRPr lang="en-US" sz="1600" dirty="0"/>
          </a:p>
        </p:txBody>
      </p:sp>
      <p:sp>
        <p:nvSpPr>
          <p:cNvPr id="32" name="Shape 26"/>
          <p:cNvSpPr/>
          <p:nvPr/>
        </p:nvSpPr>
        <p:spPr>
          <a:xfrm>
            <a:off x="4354830" y="2022475"/>
            <a:ext cx="3434080" cy="2746375"/>
          </a:xfrm>
          <a:prstGeom prst="roundRect">
            <a:avLst>
              <a:gd name="adj" fmla="val 8805"/>
            </a:avLst>
          </a:prstGeom>
          <a:solidFill>
            <a:srgbClr val="000000">
              <a:alpha val="0"/>
            </a:srgbClr>
          </a:solidFill>
          <a:ln/>
        </p:spPr>
      </p:sp>
      <p:sp>
        <p:nvSpPr>
          <p:cNvPr id="33" name="Text 27"/>
          <p:cNvSpPr/>
          <p:nvPr/>
        </p:nvSpPr>
        <p:spPr>
          <a:xfrm>
            <a:off x="4354830" y="2022475"/>
            <a:ext cx="3434080" cy="27463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制定项目进度检查清单，涵盖需求评审、开发进度、测试情况、上线准备等关键节点，定期检查项目进度，及时发现并解决问题，确保项目按时交付。</a:t>
            </a:r>
            <a:endParaRPr lang="en-US" sz="1600" dirty="0"/>
          </a:p>
        </p:txBody>
      </p:sp>
      <p:sp>
        <p:nvSpPr>
          <p:cNvPr id="34" name="Text 28"/>
          <p:cNvSpPr/>
          <p:nvPr/>
        </p:nvSpPr>
        <p:spPr>
          <a:xfrm>
            <a:off x="8148955" y="5561330"/>
            <a:ext cx="393128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风险登记册模板</a:t>
            </a:r>
            <a:endParaRPr lang="en-US" sz="1600" dirty="0"/>
          </a:p>
        </p:txBody>
      </p:sp>
      <p:sp>
        <p:nvSpPr>
          <p:cNvPr id="35" name="Shape 29"/>
          <p:cNvSpPr/>
          <p:nvPr/>
        </p:nvSpPr>
        <p:spPr>
          <a:xfrm>
            <a:off x="8148955" y="2022475"/>
            <a:ext cx="3434080" cy="2746375"/>
          </a:xfrm>
          <a:prstGeom prst="roundRect">
            <a:avLst>
              <a:gd name="adj" fmla="val 8805"/>
            </a:avLst>
          </a:prstGeom>
          <a:solidFill>
            <a:srgbClr val="000000">
              <a:alpha val="0"/>
            </a:srgbClr>
          </a:solidFill>
          <a:ln/>
        </p:spPr>
      </p:sp>
      <p:sp>
        <p:nvSpPr>
          <p:cNvPr id="36" name="Text 30"/>
          <p:cNvSpPr/>
          <p:nvPr/>
        </p:nvSpPr>
        <p:spPr>
          <a:xfrm>
            <a:off x="8148955" y="2022475"/>
            <a:ext cx="3434080" cy="27463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完善风险登记册模板，记录风险类型、发生概率、影响程度、应对措施等信息，便于项目团队实时跟踪和管理风险，降低项目风险损失。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31:07-d2sksiu1bb2p4onbqi40.png">    </p:cNvPr>
          <p:cNvPicPr>
            <a:picLocks noChangeAspect="1"/>
          </p:cNvPicPr>
          <p:nvPr/>
        </p:nvPicPr>
        <p:blipFill>
          <a:blip r:embed="rId1"/>
          <a:srcRect l="16" r="16" t="0" b="0"/>
          <a:stretch/>
        </p:blipFill>
        <p:spPr>
          <a:xfrm>
            <a:off x="-18415" y="-57785"/>
            <a:ext cx="12230735" cy="6925945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259479" y="1791854"/>
            <a:ext cx="6386478" cy="20433"/>
          </a:xfrm>
          <a:prstGeom prst="line">
            <a:avLst/>
          </a:prstGeom>
          <a:noFill/>
          <a:ln w="12700">
            <a:solidFill>
              <a:srgbClr val="D3BDA6"/>
            </a:solidFill>
            <a:prstDash val="solid"/>
            <a:headEnd type="none"/>
            <a:tailEnd type="none"/>
          </a:ln>
        </p:spPr>
      </p:sp>
      <p:sp>
        <p:nvSpPr>
          <p:cNvPr id="4" name="Shape 1"/>
          <p:cNvSpPr/>
          <p:nvPr/>
        </p:nvSpPr>
        <p:spPr>
          <a:xfrm>
            <a:off x="5259479" y="2563760"/>
            <a:ext cx="6386478" cy="20433"/>
          </a:xfrm>
          <a:prstGeom prst="line">
            <a:avLst/>
          </a:prstGeom>
          <a:noFill/>
          <a:ln w="12700">
            <a:solidFill>
              <a:srgbClr val="D3BDA6"/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5259479" y="3335667"/>
            <a:ext cx="6386478" cy="20433"/>
          </a:xfrm>
          <a:prstGeom prst="line">
            <a:avLst/>
          </a:prstGeom>
          <a:noFill/>
          <a:ln w="12700">
            <a:solidFill>
              <a:srgbClr val="D3BDA6"/>
            </a:solidFill>
            <a:prstDash val="solid"/>
            <a:headEnd type="none"/>
            <a:tailEnd type="none"/>
          </a:ln>
        </p:spPr>
      </p:sp>
      <p:sp>
        <p:nvSpPr>
          <p:cNvPr id="6" name="Shape 3"/>
          <p:cNvSpPr/>
          <p:nvPr/>
        </p:nvSpPr>
        <p:spPr>
          <a:xfrm>
            <a:off x="5259479" y="4107574"/>
            <a:ext cx="6386478" cy="20433"/>
          </a:xfrm>
          <a:prstGeom prst="line">
            <a:avLst/>
          </a:prstGeom>
          <a:noFill/>
          <a:ln w="12700">
            <a:solidFill>
              <a:srgbClr val="D3BDA6"/>
            </a:solidFill>
            <a:prstDash val="solid"/>
            <a:headEnd type="none"/>
            <a:tailEnd type="none"/>
          </a:ln>
        </p:spPr>
      </p:sp>
      <p:sp>
        <p:nvSpPr>
          <p:cNvPr id="7" name="Shape 4"/>
          <p:cNvSpPr/>
          <p:nvPr/>
        </p:nvSpPr>
        <p:spPr>
          <a:xfrm>
            <a:off x="5259479" y="4879480"/>
            <a:ext cx="6386478" cy="20433"/>
          </a:xfrm>
          <a:prstGeom prst="line">
            <a:avLst/>
          </a:prstGeom>
          <a:noFill/>
          <a:ln w="12700">
            <a:solidFill>
              <a:srgbClr val="D3BDA6"/>
            </a:solidFill>
            <a:prstDash val="solid"/>
            <a:headEnd type="none"/>
            <a:tailEnd type="none"/>
          </a:ln>
        </p:spPr>
      </p:sp>
      <p:sp>
        <p:nvSpPr>
          <p:cNvPr id="8" name="Shape 5"/>
          <p:cNvSpPr/>
          <p:nvPr/>
        </p:nvSpPr>
        <p:spPr>
          <a:xfrm>
            <a:off x="5259479" y="5651387"/>
            <a:ext cx="6386478" cy="20433"/>
          </a:xfrm>
          <a:prstGeom prst="line">
            <a:avLst/>
          </a:prstGeom>
          <a:noFill/>
          <a:ln w="12700">
            <a:solidFill>
              <a:srgbClr val="D3BDA6"/>
            </a:solidFill>
            <a:prstDash val="solid"/>
            <a:headEnd type="none"/>
            <a:tailEnd type="none"/>
          </a:ln>
        </p:spPr>
      </p:sp>
      <p:sp>
        <p:nvSpPr>
          <p:cNvPr id="9" name="Text 6"/>
          <p:cNvSpPr/>
          <p:nvPr/>
        </p:nvSpPr>
        <p:spPr>
          <a:xfrm>
            <a:off x="1827530" y="3183890"/>
            <a:ext cx="2230120" cy="3746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FFFFF">
                    <a:alpha val="55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5184775" y="1186815"/>
            <a:ext cx="841800" cy="453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D3BDA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6048018" y="1236762"/>
            <a:ext cx="5324025" cy="304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A1A1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目标回顾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5184775" y="1958722"/>
            <a:ext cx="841800" cy="453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D3BDA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6048018" y="2008669"/>
            <a:ext cx="5324025" cy="304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A1A1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结果评估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5184775" y="2730628"/>
            <a:ext cx="841800" cy="453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D3BDA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6048018" y="2780575"/>
            <a:ext cx="5324025" cy="304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A1A1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过程还原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5184775" y="3502535"/>
            <a:ext cx="841800" cy="453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D3BDA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6048018" y="3552482"/>
            <a:ext cx="5324025" cy="304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A1A1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经验提炼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5184775" y="4274442"/>
            <a:ext cx="841800" cy="453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D3BDA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6048018" y="4324389"/>
            <a:ext cx="5324025" cy="304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A1A1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改进计划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5184775" y="5046349"/>
            <a:ext cx="841800" cy="453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D3BDA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6048018" y="5096295"/>
            <a:ext cx="5324025" cy="304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A1A1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知识沉淀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 flipV="1" rot="8100000">
            <a:off x="457835" y="315595"/>
            <a:ext cx="525780" cy="525780"/>
          </a:xfrm>
          <a:prstGeom prst="ellipse">
            <a:avLst/>
          </a:prstGeom>
          <a:gradFill rotWithShape="1" flip="none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3" name="Text 1"/>
          <p:cNvSpPr/>
          <p:nvPr/>
        </p:nvSpPr>
        <p:spPr>
          <a:xfrm rot="8100000">
            <a:off x="457835" y="315595"/>
            <a:ext cx="525780" cy="5257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5" name="Text 3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7" name="Text 5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9" name="Text 7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7999095" y="-10160"/>
            <a:ext cx="4205605" cy="6868160"/>
          </a:xfrm>
          <a:prstGeom prst="rect">
            <a:avLst/>
          </a:prstGeom>
          <a:gradFill rotWithShape="1" flip="none">
            <a:gsLst>
              <a:gs pos="0">
                <a:srgbClr val="D3BDA6"/>
              </a:gs>
              <a:gs pos="100000">
                <a:srgbClr val="BFA492"/>
              </a:gs>
            </a:gsLst>
            <a:lin ang="2700000" scaled="1"/>
          </a:gradFill>
          <a:ln/>
        </p:spPr>
      </p:sp>
      <p:sp>
        <p:nvSpPr>
          <p:cNvPr id="11" name="Text 9"/>
          <p:cNvSpPr/>
          <p:nvPr/>
        </p:nvSpPr>
        <p:spPr>
          <a:xfrm>
            <a:off x="7999095" y="-10160"/>
            <a:ext cx="4205605" cy="686816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3" name="Text 11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5" name="Text 13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7" name="Text 15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67385" y="524510"/>
            <a:ext cx="627253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下一步行动与责任人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1285240" y="1640205"/>
            <a:ext cx="9418320" cy="4297680"/>
          </a:xfrm>
          <a:prstGeom prst="roundRect">
            <a:avLst>
              <a:gd name="adj" fmla="val 4609"/>
            </a:avLst>
          </a:prstGeom>
          <a:solidFill>
            <a:srgbClr val="FFFFFF"/>
          </a:solidFill>
          <a:ln w="19050">
            <a:solidFill>
              <a:srgbClr val="D3BDA6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1285240" y="1640205"/>
            <a:ext cx="9418320" cy="42976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21" name="Image 0" descr="https://kimi-img.moonshot.cn/pub/slides/slides_tmpl/image/25-09-04-16:31:09-d2sksje1bb2p4onbqi90.png">    </p:cNvPr>
          <p:cNvPicPr>
            <a:picLocks noChangeAspect="1"/>
          </p:cNvPicPr>
          <p:nvPr/>
        </p:nvPicPr>
        <p:blipFill>
          <a:blip r:embed="rId1"/>
          <a:srcRect l="0" r="0" t="90" b="90"/>
          <a:stretch/>
        </p:blipFill>
        <p:spPr>
          <a:xfrm>
            <a:off x="6145530" y="1991360"/>
            <a:ext cx="4343400" cy="3510915"/>
          </a:xfrm>
          <a:prstGeom prst="rect">
            <a:avLst/>
          </a:prstGeom>
        </p:spPr>
      </p:pic>
      <p:sp>
        <p:nvSpPr>
          <p:cNvPr id="22" name="Text 19"/>
          <p:cNvSpPr/>
          <p:nvPr/>
        </p:nvSpPr>
        <p:spPr>
          <a:xfrm>
            <a:off x="1773555" y="2047875"/>
            <a:ext cx="3881120" cy="3746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行动与责任人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1773555" y="2924175"/>
            <a:ext cx="3881120" cy="142636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根据复盘结果，制定下一步行动计划，明确责任人和完成时间，确保改进措施落地实施，持续提升项目管理水平和团队能力。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31:07-d2sksiu1bb2p4onbqi50.png">    </p:cNvPr>
          <p:cNvPicPr>
            <a:picLocks noChangeAspect="1"/>
          </p:cNvPicPr>
          <p:nvPr/>
        </p:nvPicPr>
        <p:blipFill>
          <a:blip r:embed="rId1"/>
          <a:srcRect l="3" r="3" t="0" b="0"/>
          <a:stretch/>
        </p:blipFill>
        <p:spPr>
          <a:xfrm>
            <a:off x="-15875" y="-4445"/>
            <a:ext cx="12233910" cy="6859905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926958" y="4684395"/>
            <a:ext cx="2337402" cy="502920"/>
          </a:xfrm>
          <a:prstGeom prst="roundRect">
            <a:avLst>
              <a:gd name="adj" fmla="val 50000"/>
            </a:avLst>
          </a:prstGeom>
          <a:solidFill>
            <a:srgbClr val="000000">
              <a:alpha val="0"/>
            </a:srgbClr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4926958" y="4684395"/>
            <a:ext cx="2337402" cy="5029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889500" y="4736465"/>
            <a:ext cx="2413000" cy="304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Kimi AI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4926958" y="5387340"/>
            <a:ext cx="2337402" cy="502920"/>
          </a:xfrm>
          <a:prstGeom prst="roundRect">
            <a:avLst>
              <a:gd name="adj" fmla="val 50000"/>
            </a:avLst>
          </a:prstGeom>
          <a:solidFill>
            <a:srgbClr val="000000">
              <a:alpha val="0"/>
            </a:srgbClr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926958" y="5387340"/>
            <a:ext cx="2337402" cy="5029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4889500" y="5439410"/>
            <a:ext cx="2413000" cy="304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2025/01/01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2553970" y="1307465"/>
            <a:ext cx="7061200" cy="32994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THANK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YOU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31:08-d2sksj61bb2p4onbqi6g.png">    </p:cNvPr>
          <p:cNvPicPr>
            <a:picLocks noChangeAspect="1"/>
          </p:cNvPicPr>
          <p:nvPr/>
        </p:nvPicPr>
        <p:blipFill>
          <a:blip r:embed="rId1"/>
          <a:srcRect l="5" r="5" t="0" b="0"/>
          <a:stretch/>
        </p:blipFill>
        <p:spPr>
          <a:xfrm>
            <a:off x="-9525" y="-22225"/>
            <a:ext cx="12214860" cy="69100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092065" y="2949575"/>
            <a:ext cx="6986905" cy="10153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rgbClr val="21293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目标回顾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54000" y="2086610"/>
            <a:ext cx="3128010" cy="8629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6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 flipV="1" rot="8100000">
            <a:off x="457835" y="315595"/>
            <a:ext cx="525780" cy="525780"/>
          </a:xfrm>
          <a:prstGeom prst="ellipse">
            <a:avLst/>
          </a:prstGeom>
          <a:gradFill rotWithShape="1" flip="none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3" name="Text 1"/>
          <p:cNvSpPr/>
          <p:nvPr/>
        </p:nvSpPr>
        <p:spPr>
          <a:xfrm rot="8100000">
            <a:off x="457835" y="315595"/>
            <a:ext cx="525780" cy="5257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5" name="Text 3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7" name="Text 5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9" name="Text 7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20078" y="3926205"/>
            <a:ext cx="3794400" cy="2423160"/>
          </a:xfrm>
          <a:prstGeom prst="roundRect">
            <a:avLst>
              <a:gd name="adj" fmla="val 3459"/>
            </a:avLst>
          </a:prstGeom>
          <a:solidFill>
            <a:srgbClr val="FFFFFF"/>
          </a:solidFill>
          <a:ln w="19050">
            <a:solidFill>
              <a:srgbClr val="D3BDA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20078" y="3926205"/>
            <a:ext cx="3794400" cy="242316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3" name="Text 11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5" name="Text 13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7" name="Text 15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67385" y="524510"/>
            <a:ext cx="627253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立项初衷与战略对齐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-16510" y="6572885"/>
            <a:ext cx="12221210" cy="285115"/>
          </a:xfrm>
          <a:prstGeom prst="rect">
            <a:avLst/>
          </a:prstGeom>
          <a:gradFill rotWithShape="1" flip="none">
            <a:gsLst>
              <a:gs pos="0">
                <a:srgbClr val="D3BDA6"/>
              </a:gs>
              <a:gs pos="100000">
                <a:srgbClr val="BFA492"/>
              </a:gs>
            </a:gsLst>
            <a:lin ang="2700000" scaled="1"/>
          </a:gradFill>
          <a:ln/>
        </p:spPr>
      </p:sp>
      <p:sp>
        <p:nvSpPr>
          <p:cNvPr id="20" name="Text 18"/>
          <p:cNvSpPr/>
          <p:nvPr/>
        </p:nvSpPr>
        <p:spPr>
          <a:xfrm>
            <a:off x="-16510" y="6572885"/>
            <a:ext cx="12221210" cy="2851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21" name="Image 0" descr="https://kimi-img.moonshot.cn/pub/slides/slides_tmpl/image/25-09-04-16:31:13-d2skske1bb2p4onbqieg.png">    </p:cNvPr>
          <p:cNvPicPr>
            <a:picLocks noChangeAspect="1"/>
          </p:cNvPicPr>
          <p:nvPr/>
        </p:nvPicPr>
        <p:blipFill>
          <a:blip r:embed="rId1"/>
          <a:srcRect l="0" r="0" t="73" b="73"/>
          <a:stretch/>
        </p:blipFill>
        <p:spPr>
          <a:xfrm>
            <a:off x="4572000" y="3926205"/>
            <a:ext cx="7010400" cy="2422800"/>
          </a:xfrm>
          <a:prstGeom prst="roundRect">
            <a:avLst>
              <a:gd name="adj" fmla="val 4640"/>
            </a:avLst>
          </a:prstGeom>
        </p:spPr>
      </p:pic>
      <p:pic>
        <p:nvPicPr>
          <p:cNvPr id="22" name="Image 1" descr="https://kimi-img.moonshot.cn/pub/slides/slides_tmpl/image/25-09-04-16:31:12-d2sksk61bb2p4onbqid0.png">    </p:cNvPr>
          <p:cNvPicPr>
            <a:picLocks noChangeAspect="1"/>
          </p:cNvPicPr>
          <p:nvPr/>
        </p:nvPicPr>
        <p:blipFill>
          <a:blip r:embed="rId2"/>
          <a:srcRect l="0" r="0" t="82" b="82"/>
          <a:stretch/>
        </p:blipFill>
        <p:spPr>
          <a:xfrm>
            <a:off x="620078" y="1488440"/>
            <a:ext cx="3794760" cy="2319020"/>
          </a:xfrm>
          <a:prstGeom prst="roundRect">
            <a:avLst>
              <a:gd name="adj" fmla="val 5240"/>
            </a:avLst>
          </a:prstGeom>
        </p:spPr>
      </p:pic>
      <p:sp>
        <p:nvSpPr>
          <p:cNvPr id="23" name="Shape 19"/>
          <p:cNvSpPr/>
          <p:nvPr/>
        </p:nvSpPr>
        <p:spPr>
          <a:xfrm>
            <a:off x="4576763" y="1489075"/>
            <a:ext cx="6995160" cy="2318385"/>
          </a:xfrm>
          <a:prstGeom prst="roundRect">
            <a:avLst>
              <a:gd name="adj" fmla="val 6272"/>
            </a:avLst>
          </a:prstGeom>
          <a:solidFill>
            <a:srgbClr val="D3BDA6"/>
          </a:solidFill>
          <a:ln/>
        </p:spPr>
      </p:sp>
      <p:sp>
        <p:nvSpPr>
          <p:cNvPr id="24" name="Text 20"/>
          <p:cNvSpPr/>
          <p:nvPr/>
        </p:nvSpPr>
        <p:spPr>
          <a:xfrm>
            <a:off x="4576763" y="1489075"/>
            <a:ext cx="6995160" cy="23183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5" name="Text 21"/>
          <p:cNvSpPr/>
          <p:nvPr/>
        </p:nvSpPr>
        <p:spPr>
          <a:xfrm>
            <a:off x="4773930" y="1744345"/>
            <a:ext cx="6441440" cy="304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立项背景</a:t>
            </a:r>
            <a:endParaRPr lang="en-US" sz="1600" dirty="0"/>
          </a:p>
        </p:txBody>
      </p:sp>
      <p:sp>
        <p:nvSpPr>
          <p:cNvPr id="26" name="Text 22"/>
          <p:cNvSpPr/>
          <p:nvPr/>
        </p:nvSpPr>
        <p:spPr>
          <a:xfrm>
            <a:off x="4773930" y="2158365"/>
            <a:ext cx="6439574" cy="87034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项目立项源于市场调研发现的潜在需求，当时公司正寻求拓展新的业务领域，该项目被视为关键切入点，与公司年度战略规划紧密相连，旨在通过创新产品或服务抢占市场份额。</a:t>
            </a:r>
            <a:endParaRPr lang="en-US" sz="1600" dirty="0"/>
          </a:p>
        </p:txBody>
      </p:sp>
      <p:sp>
        <p:nvSpPr>
          <p:cNvPr id="27" name="Text 23"/>
          <p:cNvSpPr/>
          <p:nvPr/>
        </p:nvSpPr>
        <p:spPr>
          <a:xfrm>
            <a:off x="734695" y="3999865"/>
            <a:ext cx="348551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战略关联</a:t>
            </a:r>
            <a:endParaRPr lang="en-US" sz="1600" dirty="0"/>
          </a:p>
        </p:txBody>
      </p:sp>
      <p:sp>
        <p:nvSpPr>
          <p:cNvPr id="28" name="Text 24"/>
          <p:cNvSpPr/>
          <p:nvPr/>
        </p:nvSpPr>
        <p:spPr>
          <a:xfrm>
            <a:off x="734695" y="4307205"/>
            <a:ext cx="3484505" cy="145057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项目目标与公司战略高度一致，旨在通过技术创新提升产品竞争力，满足客户对高效、便捷解决方案的需求，推动公司业务向数字化、智能化转型，为长期发展奠定基础。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 flipV="1" rot="8100000">
            <a:off x="457835" y="315595"/>
            <a:ext cx="525780" cy="525780"/>
          </a:xfrm>
          <a:prstGeom prst="ellipse">
            <a:avLst/>
          </a:prstGeom>
          <a:gradFill rotWithShape="1" flip="none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3" name="Text 1"/>
          <p:cNvSpPr/>
          <p:nvPr/>
        </p:nvSpPr>
        <p:spPr>
          <a:xfrm rot="8100000">
            <a:off x="457835" y="315595"/>
            <a:ext cx="525780" cy="5257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Image 0" descr="https://kimi-img.moonshot.cn/pub/slides/slides_tmpl/image/25-09-04-16:31:13-d2skske1bb2p4onbqihg.jpg">    </p:cNvPr>
          <p:cNvPicPr>
            <a:picLocks noChangeAspect="1"/>
          </p:cNvPicPr>
          <p:nvPr/>
        </p:nvPicPr>
        <p:blipFill>
          <a:blip r:embed="rId1"/>
          <a:srcRect l="0" r="0" t="3344" b="3344"/>
          <a:stretch/>
        </p:blipFill>
        <p:spPr>
          <a:xfrm>
            <a:off x="5810885" y="1647825"/>
            <a:ext cx="6351270" cy="2439035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1615440"/>
            <a:ext cx="5832000" cy="2439670"/>
          </a:xfrm>
          <a:prstGeom prst="rect">
            <a:avLst/>
          </a:prstGeom>
          <a:solidFill>
            <a:srgbClr val="D3BDA6"/>
          </a:solidFill>
          <a:ln/>
        </p:spPr>
      </p:sp>
      <p:sp>
        <p:nvSpPr>
          <p:cNvPr id="6" name="Text 3"/>
          <p:cNvSpPr/>
          <p:nvPr/>
        </p:nvSpPr>
        <p:spPr>
          <a:xfrm>
            <a:off x="0" y="1615440"/>
            <a:ext cx="5832000" cy="24396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67385" y="524510"/>
            <a:ext cx="627253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核心指标与成功标尺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629920" y="2017395"/>
            <a:ext cx="4648681" cy="304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财务指标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629920" y="2397760"/>
            <a:ext cx="4813935" cy="87034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设定项目收入目标为X万元，预期利润率不低于20%，以确保项目对公司的财务贡献符合战略预期，同时保持成本控制在合理范围内。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629920" y="4316730"/>
            <a:ext cx="4883492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用户增长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629920" y="4616450"/>
            <a:ext cx="4883785" cy="58023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计划在项目周期内新增用户X万名，通过精准营销和产品优化，提升用户获取效率，扩大市场份额，增强品牌影响力。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6191885" y="4316730"/>
            <a:ext cx="4883492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运营效率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6191885" y="4616450"/>
            <a:ext cx="4883785" cy="58023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目标是将项目交付周期缩短至X天以内，通过优化流程和引入自动化工具，提高团队工作效率，快速响应市场需求。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31:08-d2sksj61bb2p4onbqi6g.png">    </p:cNvPr>
          <p:cNvPicPr>
            <a:picLocks noChangeAspect="1"/>
          </p:cNvPicPr>
          <p:nvPr/>
        </p:nvPicPr>
        <p:blipFill>
          <a:blip r:embed="rId1"/>
          <a:srcRect l="5" r="5" t="0" b="0"/>
          <a:stretch/>
        </p:blipFill>
        <p:spPr>
          <a:xfrm>
            <a:off x="-9525" y="-22225"/>
            <a:ext cx="12214860" cy="69100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092065" y="2949575"/>
            <a:ext cx="6986905" cy="10153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rgbClr val="21293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结果评估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54000" y="2086610"/>
            <a:ext cx="3128010" cy="8629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6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 flipV="1" rot="8100000">
            <a:off x="457835" y="315595"/>
            <a:ext cx="525780" cy="525780"/>
          </a:xfrm>
          <a:prstGeom prst="ellipse">
            <a:avLst/>
          </a:prstGeom>
          <a:gradFill rotWithShape="1" flip="none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3" name="Text 1"/>
          <p:cNvSpPr/>
          <p:nvPr/>
        </p:nvSpPr>
        <p:spPr>
          <a:xfrm rot="8100000">
            <a:off x="457835" y="315595"/>
            <a:ext cx="525780" cy="5257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5" name="Text 3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7" name="Text 5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9" name="Text 7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7248525" y="-25400"/>
            <a:ext cx="4956175" cy="6883400"/>
          </a:xfrm>
          <a:prstGeom prst="rect">
            <a:avLst/>
          </a:prstGeom>
          <a:gradFill rotWithShape="1" flip="none">
            <a:gsLst>
              <a:gs pos="0">
                <a:srgbClr val="D3BDA6"/>
              </a:gs>
              <a:gs pos="100000">
                <a:srgbClr val="BFA492"/>
              </a:gs>
            </a:gsLst>
            <a:lin ang="2700000" scaled="1"/>
          </a:gradFill>
          <a:ln/>
        </p:spPr>
      </p:sp>
      <p:sp>
        <p:nvSpPr>
          <p:cNvPr id="11" name="Text 9"/>
          <p:cNvSpPr/>
          <p:nvPr/>
        </p:nvSpPr>
        <p:spPr>
          <a:xfrm>
            <a:off x="7248525" y="-25400"/>
            <a:ext cx="4956175" cy="6883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</p:sp>
      <p:sp>
        <p:nvSpPr>
          <p:cNvPr id="13" name="Text 11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</p:sp>
      <p:sp>
        <p:nvSpPr>
          <p:cNvPr id="15" name="Text 13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</p:sp>
      <p:sp>
        <p:nvSpPr>
          <p:cNvPr id="17" name="Text 15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67385" y="524510"/>
            <a:ext cx="9686925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关键数据达成度总览</a:t>
            </a:r>
            <a:endParaRPr lang="en-US" sz="1600" dirty="0"/>
          </a:p>
        </p:txBody>
      </p:sp>
      <p:pic>
        <p:nvPicPr>
          <p:cNvPr id="19" name="Image 0" descr="https://kimi-img.moonshot.cn/pub/slides/slides_tmpl/image/25-09-04-16:31:08-d2sksj61bb2p4onbqi70.jpg">    </p:cNvPr>
          <p:cNvPicPr>
            <a:picLocks noChangeAspect="1"/>
          </p:cNvPicPr>
          <p:nvPr/>
        </p:nvPicPr>
        <p:blipFill>
          <a:blip r:embed="rId1"/>
          <a:srcRect l="16" r="16" t="0" b="0"/>
          <a:stretch/>
        </p:blipFill>
        <p:spPr>
          <a:xfrm>
            <a:off x="1066165" y="1638300"/>
            <a:ext cx="5953760" cy="4064000"/>
          </a:xfrm>
          <a:prstGeom prst="snip1Rect">
            <a:avLst>
              <a:gd name="adj" fmla="val 0"/>
            </a:avLst>
          </a:prstGeom>
        </p:spPr>
      </p:pic>
      <p:sp>
        <p:nvSpPr>
          <p:cNvPr id="20" name="Text 17"/>
          <p:cNvSpPr/>
          <p:nvPr/>
        </p:nvSpPr>
        <p:spPr>
          <a:xfrm>
            <a:off x="7442200" y="1240155"/>
            <a:ext cx="4512310" cy="10217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b"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数据对比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7442200" y="2438400"/>
            <a:ext cx="4512310" cy="31242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项目结束后，核心指标完成情况如下：收入完成率85%，用户增长完成率90%，运营效率提升30%，与目标存在差距，需深入分析原因。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 flipV="1" rot="8100000">
            <a:off x="457835" y="315595"/>
            <a:ext cx="525780" cy="525780"/>
          </a:xfrm>
          <a:prstGeom prst="ellipse">
            <a:avLst/>
          </a:prstGeom>
          <a:gradFill rotWithShape="1" flip="none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3" name="Text 1"/>
          <p:cNvSpPr/>
          <p:nvPr/>
        </p:nvSpPr>
        <p:spPr>
          <a:xfrm rot="8100000">
            <a:off x="457835" y="315595"/>
            <a:ext cx="525780" cy="5257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0" y="5408732"/>
            <a:ext cx="12192000" cy="1449268"/>
          </a:xfrm>
          <a:prstGeom prst="rect">
            <a:avLst/>
          </a:prstGeom>
          <a:solidFill>
            <a:srgbClr val="D3BDA6"/>
          </a:solidFill>
          <a:ln/>
        </p:spPr>
      </p:sp>
      <p:sp>
        <p:nvSpPr>
          <p:cNvPr id="5" name="Text 3"/>
          <p:cNvSpPr/>
          <p:nvPr/>
        </p:nvSpPr>
        <p:spPr>
          <a:xfrm>
            <a:off x="0" y="5408732"/>
            <a:ext cx="12192000" cy="1449268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667385" y="524510"/>
            <a:ext cx="627253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里程碑节点偏差复盘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10896829" y="5250611"/>
            <a:ext cx="600063" cy="170384"/>
          </a:xfrm>
          <a:custGeom>
            <a:avLst/>
            <a:gdLst/>
            <a:ahLst/>
            <a:cxnLst/>
            <a:rect l="l" t="t" r="r" b="b"/>
            <a:pathLst>
              <a:path w="600063" h="170384">
                <a:moveTo>
                  <a:pt x="564775" y="170384"/>
                </a:moveTo>
                <a:lnTo>
                  <a:pt x="0" y="0"/>
                </a:lnTo>
                <a:lnTo>
                  <a:pt x="600063" y="57425"/>
                </a:lnTo>
                <a:close/>
              </a:path>
            </a:pathLst>
          </a:custGeom>
          <a:solidFill>
            <a:srgbClr val="000000">
              <a:alpha val="25882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0896829" y="5250611"/>
            <a:ext cx="600063" cy="17038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8726805" y="4398690"/>
            <a:ext cx="897019" cy="626162"/>
          </a:xfrm>
          <a:custGeom>
            <a:avLst/>
            <a:gdLst/>
            <a:ahLst/>
            <a:cxnLst/>
            <a:rect l="l" t="t" r="r" b="b"/>
            <a:pathLst>
              <a:path w="897019" h="626162">
                <a:moveTo>
                  <a:pt x="143299" y="0"/>
                </a:moveTo>
                <a:cubicBezTo>
                  <a:pt x="96900" y="165530"/>
                  <a:pt x="50502" y="331037"/>
                  <a:pt x="4102" y="496567"/>
                </a:cubicBezTo>
                <a:cubicBezTo>
                  <a:pt x="3501" y="497681"/>
                  <a:pt x="-4763" y="513744"/>
                  <a:pt x="4014" y="529272"/>
                </a:cubicBezTo>
                <a:cubicBezTo>
                  <a:pt x="10407" y="540590"/>
                  <a:pt x="21544" y="544065"/>
                  <a:pt x="23994" y="544756"/>
                </a:cubicBezTo>
                <a:cubicBezTo>
                  <a:pt x="314995" y="571891"/>
                  <a:pt x="606018" y="599026"/>
                  <a:pt x="897019" y="626162"/>
                </a:cubicBezTo>
                <a:cubicBezTo>
                  <a:pt x="645778" y="417456"/>
                  <a:pt x="394539" y="208728"/>
                  <a:pt x="143299" y="0"/>
                </a:cubicBezTo>
                <a:close/>
              </a:path>
            </a:pathLst>
          </a:custGeom>
          <a:solidFill>
            <a:srgbClr val="000000">
              <a:alpha val="25882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8726805" y="4398690"/>
            <a:ext cx="897019" cy="626162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9085518" y="1893570"/>
            <a:ext cx="242297" cy="1297523"/>
          </a:xfrm>
          <a:custGeom>
            <a:avLst/>
            <a:gdLst/>
            <a:ahLst/>
            <a:cxnLst/>
            <a:rect l="l" t="t" r="r" b="b"/>
            <a:pathLst>
              <a:path w="242297" h="1297523">
                <a:moveTo>
                  <a:pt x="242297" y="0"/>
                </a:moveTo>
                <a:cubicBezTo>
                  <a:pt x="217912" y="8489"/>
                  <a:pt x="193348" y="31193"/>
                  <a:pt x="176217" y="44137"/>
                </a:cubicBezTo>
                <a:cubicBezTo>
                  <a:pt x="163823" y="89768"/>
                  <a:pt x="151430" y="135398"/>
                  <a:pt x="139037" y="181029"/>
                </a:cubicBezTo>
                <a:cubicBezTo>
                  <a:pt x="131228" y="228998"/>
                  <a:pt x="119592" y="303282"/>
                  <a:pt x="107198" y="394697"/>
                </a:cubicBezTo>
                <a:cubicBezTo>
                  <a:pt x="94159" y="490883"/>
                  <a:pt x="90355" y="531655"/>
                  <a:pt x="77095" y="640117"/>
                </a:cubicBezTo>
                <a:cubicBezTo>
                  <a:pt x="56179" y="811319"/>
                  <a:pt x="50751" y="824532"/>
                  <a:pt x="34531" y="963072"/>
                </a:cubicBezTo>
                <a:cubicBezTo>
                  <a:pt x="21026" y="1078528"/>
                  <a:pt x="-6452" y="1296208"/>
                  <a:pt x="1379" y="1297523"/>
                </a:cubicBezTo>
                <a:cubicBezTo>
                  <a:pt x="10057" y="1298993"/>
                  <a:pt x="58873" y="1015275"/>
                  <a:pt x="242297" y="0"/>
                </a:cubicBezTo>
                <a:close/>
              </a:path>
            </a:pathLst>
          </a:custGeom>
          <a:solidFill>
            <a:srgbClr val="000000">
              <a:alpha val="25882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9085518" y="1893570"/>
            <a:ext cx="242297" cy="1297523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8783593" y="1894280"/>
            <a:ext cx="3283312" cy="3467791"/>
          </a:xfrm>
          <a:custGeom>
            <a:avLst/>
            <a:gdLst/>
            <a:ahLst/>
            <a:cxnLst/>
            <a:rect l="l" t="t" r="r" b="b"/>
            <a:pathLst>
              <a:path w="3283312" h="3467791">
                <a:moveTo>
                  <a:pt x="541948" y="0"/>
                </a:moveTo>
                <a:lnTo>
                  <a:pt x="3283312" y="486670"/>
                </a:lnTo>
                <a:lnTo>
                  <a:pt x="2753583" y="3440474"/>
                </a:lnTo>
                <a:lnTo>
                  <a:pt x="2752864" y="3440474"/>
                </a:lnTo>
                <a:lnTo>
                  <a:pt x="2751427" y="3446225"/>
                </a:lnTo>
                <a:lnTo>
                  <a:pt x="2749270" y="3445506"/>
                </a:lnTo>
                <a:lnTo>
                  <a:pt x="2748552" y="3451976"/>
                </a:lnTo>
                <a:lnTo>
                  <a:pt x="2747833" y="3451976"/>
                </a:lnTo>
                <a:lnTo>
                  <a:pt x="2746395" y="3457726"/>
                </a:lnTo>
                <a:lnTo>
                  <a:pt x="2744958" y="3457726"/>
                </a:lnTo>
                <a:lnTo>
                  <a:pt x="2744239" y="3462759"/>
                </a:lnTo>
                <a:lnTo>
                  <a:pt x="2742083" y="3462040"/>
                </a:lnTo>
                <a:lnTo>
                  <a:pt x="2740645" y="3467791"/>
                </a:lnTo>
                <a:lnTo>
                  <a:pt x="0" y="2981121"/>
                </a:lnTo>
                <a:lnTo>
                  <a:pt x="531885" y="17253"/>
                </a:lnTo>
                <a:lnTo>
                  <a:pt x="533323" y="17253"/>
                </a:lnTo>
                <a:lnTo>
                  <a:pt x="534041" y="14377"/>
                </a:lnTo>
                <a:lnTo>
                  <a:pt x="535479" y="14377"/>
                </a:lnTo>
                <a:lnTo>
                  <a:pt x="536198" y="10783"/>
                </a:lnTo>
                <a:lnTo>
                  <a:pt x="536916" y="10783"/>
                </a:lnTo>
                <a:lnTo>
                  <a:pt x="537635" y="7189"/>
                </a:lnTo>
                <a:lnTo>
                  <a:pt x="539791" y="7189"/>
                </a:lnTo>
                <a:lnTo>
                  <a:pt x="540510" y="3594"/>
                </a:lnTo>
                <a:lnTo>
                  <a:pt x="541229" y="3594"/>
                </a:lnTo>
                <a:lnTo>
                  <a:pt x="541948" y="0"/>
                </a:lnTo>
                <a:close/>
              </a:path>
            </a:pathLst>
          </a:custGeom>
          <a:gradFill rotWithShape="1" flip="none">
            <a:gsLst>
              <a:gs pos="0">
                <a:srgbClr val="FFFFFF"/>
              </a:gs>
              <a:gs pos="25000">
                <a:srgbClr val="FBFBFB"/>
              </a:gs>
              <a:gs pos="51000">
                <a:srgbClr val="EFEFEF"/>
              </a:gs>
              <a:gs pos="76000">
                <a:srgbClr val="EAEAEA"/>
              </a:gs>
              <a:gs pos="100000">
                <a:srgbClr val="DEDEDE"/>
              </a:gs>
            </a:gsLst>
            <a:lin ang="2940000" scaled="1"/>
          </a:gradFill>
          <a:ln w="6350">
            <a:solidFill>
              <a:srgbClr val="EAEAEA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783593" y="1894280"/>
            <a:ext cx="3283312" cy="3467791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5" name="Image 0" descr="https://kimi-img.moonshot.cn/pub/slides/slides_tmpl/image/25-09-04-16:31:14-d2skskm1bb2p4onbqimg.png">    </p:cNvPr>
          <p:cNvPicPr>
            <a:picLocks noChangeAspect="1"/>
          </p:cNvPicPr>
          <p:nvPr/>
        </p:nvPicPr>
        <p:blipFill>
          <a:blip r:embed="rId1"/>
          <a:srcRect l="33" r="33" t="5" b="-5"/>
          <a:stretch/>
        </p:blipFill>
        <p:spPr>
          <a:xfrm>
            <a:off x="9111309" y="2100634"/>
            <a:ext cx="2749265" cy="2501570"/>
          </a:xfrm>
          <a:prstGeom prst="rect">
            <a:avLst/>
          </a:prstGeom>
        </p:spPr>
      </p:pic>
      <p:sp>
        <p:nvSpPr>
          <p:cNvPr id="16" name="Shape 13"/>
          <p:cNvSpPr/>
          <p:nvPr/>
        </p:nvSpPr>
        <p:spPr>
          <a:xfrm>
            <a:off x="3258185" y="1695450"/>
            <a:ext cx="0" cy="3240000"/>
          </a:xfrm>
          <a:prstGeom prst="straightConnector1">
            <a:avLst/>
          </a:prstGeom>
          <a:noFill/>
          <a:ln w="28575">
            <a:solidFill>
              <a:srgbClr val="7E5F3E"/>
            </a:solidFill>
            <a:prstDash val="sysDot"/>
            <a:headEnd type="none"/>
            <a:tailEnd type="none"/>
          </a:ln>
        </p:spPr>
      </p:sp>
      <p:sp>
        <p:nvSpPr>
          <p:cNvPr id="17" name="Shape 14"/>
          <p:cNvSpPr/>
          <p:nvPr/>
        </p:nvSpPr>
        <p:spPr>
          <a:xfrm>
            <a:off x="6120765" y="1695450"/>
            <a:ext cx="0" cy="3240000"/>
          </a:xfrm>
          <a:prstGeom prst="straightConnector1">
            <a:avLst/>
          </a:prstGeom>
          <a:noFill/>
          <a:ln w="28575">
            <a:solidFill>
              <a:srgbClr val="7E5F3E"/>
            </a:solidFill>
            <a:prstDash val="sysDot"/>
            <a:headEnd type="none"/>
            <a:tailEnd type="none"/>
          </a:ln>
        </p:spPr>
      </p:sp>
      <p:sp>
        <p:nvSpPr>
          <p:cNvPr id="18" name="Text 15"/>
          <p:cNvSpPr/>
          <p:nvPr/>
        </p:nvSpPr>
        <p:spPr>
          <a:xfrm>
            <a:off x="590550" y="1610360"/>
            <a:ext cx="253809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需求冻结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590550" y="2453640"/>
            <a:ext cx="2538095" cy="116046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原计划需求冻结时间为项目启动后第X周，实际延迟至第X周，导致后续开发进度紧张，需优化需求管理流程。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3473450" y="1610360"/>
            <a:ext cx="253809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开发完成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3473450" y="2453640"/>
            <a:ext cx="2538095" cy="116046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开发阶段原定完成时间为第X周，实际延迟X天，主要由于技术难题攻克时间超出预期，影响整体进度。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6229350" y="1610360"/>
            <a:ext cx="253809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测试上线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6229350" y="2453640"/>
            <a:ext cx="2538095" cy="116046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测试阶段原计划持续X周，实际延长至X周，因测试发现较多问题需反复修改，反映出前期开发质量把控不足。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524510" y="5588000"/>
            <a:ext cx="1077840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项目交付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524510" y="5956300"/>
            <a:ext cx="10777220" cy="29011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项目最终交付时间较计划延迟X天，对客户满意度和市场推广产生一定影响，需加强项目整体管控。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31:08-d2sksj61bb2p4onbqi6g.png">    </p:cNvPr>
          <p:cNvPicPr>
            <a:picLocks noChangeAspect="1"/>
          </p:cNvPicPr>
          <p:nvPr/>
        </p:nvPicPr>
        <p:blipFill>
          <a:blip r:embed="rId1"/>
          <a:srcRect l="5" r="5" t="0" b="0"/>
          <a:stretch/>
        </p:blipFill>
        <p:spPr>
          <a:xfrm>
            <a:off x="-9525" y="-22225"/>
            <a:ext cx="12214860" cy="69100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092065" y="2949575"/>
            <a:ext cx="6986905" cy="10153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rgbClr val="21293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过程还原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54000" y="2086610"/>
            <a:ext cx="3128010" cy="8629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6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D3BDA6"/>
      </a:accent1>
      <a:accent2>
        <a:srgbClr val="DBB479"/>
      </a:accent2>
      <a:accent3>
        <a:srgbClr val="AB8A7D"/>
      </a:accent3>
      <a:accent4>
        <a:srgbClr val="2C3741"/>
      </a:accent4>
      <a:accent5>
        <a:srgbClr val="2C3741"/>
      </a:accent5>
      <a:accent6>
        <a:srgbClr val="DBB47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项目复盘全景解析</dc:title>
  <dc:subject>项目复盘全景解析</dc:subject>
  <dc:creator>Kimi</dc:creator>
  <cp:lastModifiedBy>Kimi</cp:lastModifiedBy>
  <cp:revision>1</cp:revision>
  <dcterms:created xsi:type="dcterms:W3CDTF">2025-12-11T22:36:28Z</dcterms:created>
  <dcterms:modified xsi:type="dcterms:W3CDTF">2025-12-11T22:36:28Z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{"Label":"项目复盘全景解析","ContentProducer":"001191110108MACG2KBH8F10000","ProduceID":"d4tkdsm00qr4n752vm7g","ReservedCode1":"","ContentPropagator":"001191110108MACG2KBH8F20000","PropagateID":"d4tkdsm00qr4n752vm7g","ReservedCode2":""}</vt:lpwstr>
  </property>
</Properties>
</file>