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3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image" Target="../media/image-1-7.png"/><Relationship Id="rId9" Type="http://schemas.openxmlformats.org/officeDocument/2006/relationships/image" Target="../media/image-1-9.png"/><Relationship Id="rId10" Type="http://schemas.openxmlformats.org/officeDocument/2006/relationships/image" Target="../media/image-1-6.png"/><Relationship Id="rId11" Type="http://schemas.openxmlformats.org/officeDocument/2006/relationships/image" Target="../media/image-1-11.png"/><Relationship Id="rId12" Type="http://schemas.openxmlformats.org/officeDocument/2006/relationships/image" Target="../media/image-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1-5.png"/><Relationship Id="rId4" Type="http://schemas.openxmlformats.org/officeDocument/2006/relationships/image" Target="../media/image-1-6.png"/><Relationship Id="rId5" Type="http://schemas.openxmlformats.org/officeDocument/2006/relationships/image" Target="../media/image-1-7.png"/><Relationship Id="rId6" Type="http://schemas.openxmlformats.org/officeDocument/2006/relationships/image" Target="../media/image-1-7.png"/><Relationship Id="rId7" Type="http://schemas.openxmlformats.org/officeDocument/2006/relationships/image" Target="../media/image-1-6.png"/><Relationship Id="rId8" Type="http://schemas.openxmlformats.org/officeDocument/2006/relationships/image" Target="../media/image-1-12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1-5.png"/><Relationship Id="rId4" Type="http://schemas.openxmlformats.org/officeDocument/2006/relationships/image" Target="../media/image-1-6.png"/><Relationship Id="rId5" Type="http://schemas.openxmlformats.org/officeDocument/2006/relationships/image" Target="../media/image-1-7.png"/><Relationship Id="rId6" Type="http://schemas.openxmlformats.org/officeDocument/2006/relationships/image" Target="../media/image-1-7.png"/><Relationship Id="rId7" Type="http://schemas.openxmlformats.org/officeDocument/2006/relationships/image" Target="../media/image-1-6.png"/><Relationship Id="rId8" Type="http://schemas.openxmlformats.org/officeDocument/2006/relationships/image" Target="../media/image-1-12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1-5.png"/><Relationship Id="rId4" Type="http://schemas.openxmlformats.org/officeDocument/2006/relationships/image" Target="../media/image-1-6.png"/><Relationship Id="rId5" Type="http://schemas.openxmlformats.org/officeDocument/2006/relationships/image" Target="../media/image-1-7.png"/><Relationship Id="rId6" Type="http://schemas.openxmlformats.org/officeDocument/2006/relationships/image" Target="../media/image-1-7.png"/><Relationship Id="rId7" Type="http://schemas.openxmlformats.org/officeDocument/2006/relationships/image" Target="../media/image-1-6.png"/><Relationship Id="rId8" Type="http://schemas.openxmlformats.org/officeDocument/2006/relationships/image" Target="../media/image-1-12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image" Target="../media/image-2-8.png"/><Relationship Id="rId9" Type="http://schemas.openxmlformats.org/officeDocument/2006/relationships/image" Target="../media/image-1-7.png"/><Relationship Id="rId10" Type="http://schemas.openxmlformats.org/officeDocument/2006/relationships/image" Target="../media/image-1-6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1-9.png"/><Relationship Id="rId3" Type="http://schemas.openxmlformats.org/officeDocument/2006/relationships/image" Target="../media/image-1-5.png"/><Relationship Id="rId4" Type="http://schemas.openxmlformats.org/officeDocument/2006/relationships/image" Target="../media/image-1-6.png"/><Relationship Id="rId5" Type="http://schemas.openxmlformats.org/officeDocument/2006/relationships/image" Target="../media/image-1-7.png"/><Relationship Id="rId6" Type="http://schemas.openxmlformats.org/officeDocument/2006/relationships/image" Target="../media/image-1-7.png"/><Relationship Id="rId7" Type="http://schemas.openxmlformats.org/officeDocument/2006/relationships/image" Target="../media/image-1-6.png"/><Relationship Id="rId8" Type="http://schemas.openxmlformats.org/officeDocument/2006/relationships/image" Target="../media/image-1-12.png"/><Relationship Id="rId9" Type="http://schemas.openxmlformats.org/officeDocument/2006/relationships/image" Target="../media/image-1-11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1-5.png"/><Relationship Id="rId4" Type="http://schemas.openxmlformats.org/officeDocument/2006/relationships/image" Target="../media/image-1-6.png"/><Relationship Id="rId5" Type="http://schemas.openxmlformats.org/officeDocument/2006/relationships/image" Target="../media/image-1-7.png"/><Relationship Id="rId6" Type="http://schemas.openxmlformats.org/officeDocument/2006/relationships/image" Target="../media/image-1-7.png"/><Relationship Id="rId7" Type="http://schemas.openxmlformats.org/officeDocument/2006/relationships/image" Target="../media/image-1-6.png"/><Relationship Id="rId8" Type="http://schemas.openxmlformats.org/officeDocument/2006/relationships/image" Target="../media/image-1-12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1-5.png"/><Relationship Id="rId4" Type="http://schemas.openxmlformats.org/officeDocument/2006/relationships/image" Target="../media/image-1-6.png"/><Relationship Id="rId5" Type="http://schemas.openxmlformats.org/officeDocument/2006/relationships/image" Target="../media/image-1-7.png"/><Relationship Id="rId6" Type="http://schemas.openxmlformats.org/officeDocument/2006/relationships/image" Target="../media/image-1-7.png"/><Relationship Id="rId7" Type="http://schemas.openxmlformats.org/officeDocument/2006/relationships/image" Target="../media/image-1-6.png"/><Relationship Id="rId8" Type="http://schemas.openxmlformats.org/officeDocument/2006/relationships/image" Target="../media/image-1-12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8-3.png"/><Relationship Id="rId4" Type="http://schemas.openxmlformats.org/officeDocument/2006/relationships/image" Target="../media/image-8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1-5.png"/><Relationship Id="rId4" Type="http://schemas.openxmlformats.org/officeDocument/2006/relationships/image" Target="../media/image-1-6.png"/><Relationship Id="rId5" Type="http://schemas.openxmlformats.org/officeDocument/2006/relationships/image" Target="../media/image-1-7.png"/><Relationship Id="rId6" Type="http://schemas.openxmlformats.org/officeDocument/2006/relationships/image" Target="../media/image-1-7.png"/><Relationship Id="rId7" Type="http://schemas.openxmlformats.org/officeDocument/2006/relationships/image" Target="../media/image-1-6.png"/><Relationship Id="rId8" Type="http://schemas.openxmlformats.org/officeDocument/2006/relationships/image" Target="../media/image-1-12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29-d2crf0f0ctitcgma2dog.png">    </p:cNvPr>
          <p:cNvPicPr>
            <a:picLocks noChangeAspect="1"/>
          </p:cNvPicPr>
          <p:nvPr/>
        </p:nvPicPr>
        <p:blipFill>
          <a:blip r:embed="rId1"/>
          <a:srcRect l="77" r="77" t="0" b="0"/>
          <a:stretch/>
        </p:blipFill>
        <p:spPr>
          <a:xfrm>
            <a:off x="-26035" y="-5715"/>
            <a:ext cx="2477135" cy="685673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0-d2crf0n0ctitcgma2dsg.png">    </p:cNvPr>
          <p:cNvPicPr>
            <a:picLocks noChangeAspect="1"/>
          </p:cNvPicPr>
          <p:nvPr/>
        </p:nvPicPr>
        <p:blipFill>
          <a:blip r:embed="rId2"/>
          <a:srcRect l="0" r="0" t="0" b="5326"/>
          <a:stretch/>
        </p:blipFill>
        <p:spPr>
          <a:xfrm>
            <a:off x="6716395" y="0"/>
            <a:ext cx="5475605" cy="6851015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8-11-17:27:29-d2crf0f0ctitcgma2dn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540" y="3975735"/>
            <a:ext cx="590400" cy="590400"/>
          </a:xfrm>
          <a:prstGeom prst="rect">
            <a:avLst/>
          </a:prstGeom>
        </p:spPr>
      </p:pic>
      <p:pic>
        <p:nvPicPr>
          <p:cNvPr id="5" name="Image 3" descr="https://test-kimi-img.moonshot.cn/pub/slides/slides_tmpl/image/25-08-11-17:27:29-d2crf0f0ctitcgma2dn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55" y="826135"/>
            <a:ext cx="859790" cy="85979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153160" y="1971040"/>
            <a:ext cx="6761480" cy="21158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20000"/>
              </a:lnSpc>
            </a:pPr>
            <a:r>
              <a:rPr lang="en-US" sz="54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节日营销攻略</a:t>
            </a:r>
            <a:endParaRPr lang="en-US" sz="1600" dirty="0"/>
          </a:p>
        </p:txBody>
      </p:sp>
      <p:sp>
        <p:nvSpPr>
          <p:cNvPr id="7" name="Text 1"/>
          <p:cNvSpPr/>
          <p:nvPr/>
        </p:nvSpPr>
        <p:spPr>
          <a:xfrm>
            <a:off x="1356995" y="4670425"/>
            <a:ext cx="2249805" cy="298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汇报人:Kimi AI</a:t>
            </a:r>
            <a:endParaRPr lang="en-US" sz="1600" dirty="0"/>
          </a:p>
        </p:txBody>
      </p:sp>
      <p:sp>
        <p:nvSpPr>
          <p:cNvPr id="8" name="Shape 2"/>
          <p:cNvSpPr/>
          <p:nvPr/>
        </p:nvSpPr>
        <p:spPr>
          <a:xfrm>
            <a:off x="1452880" y="4610735"/>
            <a:ext cx="2057400" cy="51816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9" name="Text 3"/>
          <p:cNvSpPr/>
          <p:nvPr/>
        </p:nvSpPr>
        <p:spPr>
          <a:xfrm>
            <a:off x="1452880" y="4610735"/>
            <a:ext cx="2057400" cy="5181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1356995" y="5413375"/>
            <a:ext cx="2249805" cy="298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时间:2025.01.01</a:t>
            </a:r>
            <a:endParaRPr lang="en-US" sz="1600" dirty="0"/>
          </a:p>
        </p:txBody>
      </p:sp>
      <p:sp>
        <p:nvSpPr>
          <p:cNvPr id="11" name="Shape 5"/>
          <p:cNvSpPr/>
          <p:nvPr/>
        </p:nvSpPr>
        <p:spPr>
          <a:xfrm>
            <a:off x="1452880" y="5353685"/>
            <a:ext cx="2057400" cy="51816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2" name="Text 6"/>
          <p:cNvSpPr/>
          <p:nvPr/>
        </p:nvSpPr>
        <p:spPr>
          <a:xfrm>
            <a:off x="1452880" y="5353685"/>
            <a:ext cx="2057400" cy="5181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7"/>
          <p:cNvSpPr/>
          <p:nvPr/>
        </p:nvSpPr>
        <p:spPr>
          <a:xfrm>
            <a:off x="1788795" y="5076825"/>
            <a:ext cx="153670" cy="153670"/>
          </a:xfrm>
          <a:prstGeom prst="star4">
            <a:avLst>
              <a:gd name="adj" fmla="val 10416"/>
            </a:avLst>
          </a:prstGeom>
          <a:solidFill>
            <a:srgbClr val="FFBB59"/>
          </a:solidFill>
          <a:ln/>
        </p:spPr>
      </p:sp>
      <p:sp>
        <p:nvSpPr>
          <p:cNvPr id="14" name="Text 8"/>
          <p:cNvSpPr/>
          <p:nvPr/>
        </p:nvSpPr>
        <p:spPr>
          <a:xfrm>
            <a:off x="1788795" y="5076825"/>
            <a:ext cx="153670" cy="1536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9"/>
          <p:cNvSpPr/>
          <p:nvPr/>
        </p:nvSpPr>
        <p:spPr>
          <a:xfrm>
            <a:off x="1261745" y="4424680"/>
            <a:ext cx="153670" cy="153670"/>
          </a:xfrm>
          <a:prstGeom prst="star4">
            <a:avLst>
              <a:gd name="adj" fmla="val 10416"/>
            </a:avLst>
          </a:prstGeom>
          <a:solidFill>
            <a:srgbClr val="FFBB59"/>
          </a:solidFill>
          <a:ln/>
        </p:spPr>
      </p:sp>
      <p:sp>
        <p:nvSpPr>
          <p:cNvPr id="16" name="Text 10"/>
          <p:cNvSpPr/>
          <p:nvPr/>
        </p:nvSpPr>
        <p:spPr>
          <a:xfrm>
            <a:off x="1261745" y="4424680"/>
            <a:ext cx="153670" cy="1536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11"/>
          <p:cNvSpPr/>
          <p:nvPr/>
        </p:nvSpPr>
        <p:spPr>
          <a:xfrm>
            <a:off x="1610995" y="509112"/>
            <a:ext cx="864000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18" name="Shape 12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19" name="Shape 13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20" name="Shape 14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21" name="Image 4" descr="https://test-kimi-img.moonshot.cn/pub/slides/slides_tmpl/image/25-08-11-17:27:29-d2crf0f0ctitcgma2dm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22" name="Image 5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23" name="Image 6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24" name="Image 7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25" name="Image 8" descr="https://test-kimi-img.moonshot.cn/pub/slides/slides_tmpl/image/25-08-11-17:27:29-d2crf0f0ctitcgma2do0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7510" y="4267835"/>
            <a:ext cx="1456690" cy="1840865"/>
          </a:xfrm>
          <a:prstGeom prst="rect">
            <a:avLst/>
          </a:prstGeom>
        </p:spPr>
      </p:pic>
      <p:pic>
        <p:nvPicPr>
          <p:cNvPr id="26" name="Image 9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27" name="Image 10" descr="https://test-kimi-img.moonshot.cn/pub/slides/slides_tmpl/image/25-08-11-17:27:29-d2crf0f0ctitcgma2dp0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1885" y="2215515"/>
            <a:ext cx="3242945" cy="1664335"/>
          </a:xfrm>
          <a:prstGeom prst="rect">
            <a:avLst/>
          </a:prstGeom>
        </p:spPr>
      </p:pic>
      <p:pic>
        <p:nvPicPr>
          <p:cNvPr id="28" name="Image 11" descr="https://test-kimi-img.moonshot.cn/pub/slides/slides_tmpl/image/25-08-11-17:27:29-d2crf0f0ctitcgma2dpg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4-d2crf1n0ctitcgma2ecg.png">    </p:cNvPr>
          <p:cNvPicPr>
            <a:picLocks noChangeAspect="1"/>
          </p:cNvPicPr>
          <p:nvPr/>
        </p:nvPicPr>
        <p:blipFill>
          <a:blip r:embed="rId1"/>
          <a:srcRect l="21" r="21" t="0" b="0"/>
          <a:stretch/>
        </p:blipFill>
        <p:spPr>
          <a:xfrm>
            <a:off x="0" y="-19050"/>
            <a:ext cx="12235815" cy="687705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3-d2crf1f0ctitcgma2ea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369570"/>
            <a:ext cx="670560" cy="68262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 rot="21000000">
            <a:off x="1001395" y="1683385"/>
            <a:ext cx="2458085" cy="3895725"/>
          </a:xfrm>
          <a:prstGeom prst="roundRect">
            <a:avLst>
              <a:gd name="adj" fmla="val 16667"/>
            </a:avLst>
          </a:prstGeom>
          <a:gradFill rotWithShape="1" flip="none">
            <a:gsLst>
              <a:gs pos="0">
                <a:srgbClr val="6EAA2E"/>
              </a:gs>
              <a:gs pos="60000">
                <a:srgbClr val="92D050"/>
              </a:gs>
              <a:gs pos="100000">
                <a:srgbClr val="FFFF00"/>
              </a:gs>
            </a:gsLst>
            <a:lin ang="13500000" scaled="1"/>
          </a:gradFill>
          <a:ln/>
        </p:spPr>
      </p:sp>
      <p:sp>
        <p:nvSpPr>
          <p:cNvPr id="5" name="Text 1"/>
          <p:cNvSpPr/>
          <p:nvPr/>
        </p:nvSpPr>
        <p:spPr>
          <a:xfrm rot="21000000">
            <a:off x="1001395" y="1683385"/>
            <a:ext cx="2458085" cy="38957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123950" y="1897380"/>
            <a:ext cx="2672080" cy="389445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>
            <a:gradFill rotWithShape="1" flip="none">
              <a:gsLst>
                <a:gs pos="0">
                  <a:srgbClr val="FFFFFF"/>
                </a:gs>
                <a:gs pos="45000">
                  <a:srgbClr val="FFFFFF"/>
                </a:gs>
                <a:gs pos="63000">
                  <a:srgbClr val="BEE396"/>
                </a:gs>
                <a:gs pos="84000">
                  <a:srgbClr val="92D050"/>
                </a:gs>
                <a:gs pos="100000">
                  <a:srgbClr val="92D050"/>
                </a:gs>
              </a:gsLst>
              <a:lin ang="2700000" scaled="1"/>
            </a:gra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123950" y="1897380"/>
            <a:ext cx="2672080" cy="38944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4084955" y="1574800"/>
            <a:ext cx="7435850" cy="1767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E9F6DB"/>
                </a:gs>
                <a:gs pos="100000">
                  <a:srgbClr val="92D050"/>
                </a:gs>
              </a:gsLst>
              <a:lin ang="2700000" scaled="1"/>
            </a:gra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084955" y="1574800"/>
            <a:ext cx="7435850" cy="1767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4323080" y="1795780"/>
            <a:ext cx="1325880" cy="1325880"/>
          </a:xfrm>
          <a:prstGeom prst="roundRect">
            <a:avLst>
              <a:gd name="adj" fmla="val 16667"/>
            </a:avLst>
          </a:prstGeom>
          <a:gradFill rotWithShape="1" flip="none">
            <a:gsLst>
              <a:gs pos="0">
                <a:srgbClr val="92D050"/>
              </a:gs>
              <a:gs pos="29000">
                <a:srgbClr val="92D050"/>
              </a:gs>
              <a:gs pos="100000">
                <a:srgbClr val="FFFF00"/>
              </a:gs>
            </a:gsLst>
            <a:lin ang="13500000" scaled="1"/>
          </a:gradFill>
          <a:ln/>
        </p:spPr>
      </p:sp>
      <p:sp>
        <p:nvSpPr>
          <p:cNvPr id="11" name="Text 7"/>
          <p:cNvSpPr/>
          <p:nvPr/>
        </p:nvSpPr>
        <p:spPr>
          <a:xfrm>
            <a:off x="4323080" y="1795780"/>
            <a:ext cx="1325880" cy="13258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4499610" y="2058035"/>
            <a:ext cx="972185" cy="7689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01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4084955" y="3667760"/>
            <a:ext cx="7435850" cy="1767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E9F6DB"/>
                </a:gs>
                <a:gs pos="100000">
                  <a:srgbClr val="92D050"/>
                </a:gs>
              </a:gsLst>
              <a:lin ang="2700000" scaled="1"/>
            </a:gra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084955" y="3667760"/>
            <a:ext cx="7435850" cy="1767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1"/>
          <p:cNvSpPr/>
          <p:nvPr/>
        </p:nvSpPr>
        <p:spPr>
          <a:xfrm>
            <a:off x="4323080" y="3888740"/>
            <a:ext cx="1325880" cy="1325880"/>
          </a:xfrm>
          <a:prstGeom prst="roundRect">
            <a:avLst>
              <a:gd name="adj" fmla="val 16667"/>
            </a:avLst>
          </a:prstGeom>
          <a:gradFill rotWithShape="1" flip="none">
            <a:gsLst>
              <a:gs pos="0">
                <a:srgbClr val="92D050"/>
              </a:gs>
              <a:gs pos="29000">
                <a:srgbClr val="92D050"/>
              </a:gs>
              <a:gs pos="100000">
                <a:srgbClr val="FFFF00"/>
              </a:gs>
            </a:gsLst>
            <a:lin ang="13500000" scaled="1"/>
          </a:gradFill>
          <a:ln/>
        </p:spPr>
      </p:sp>
      <p:sp>
        <p:nvSpPr>
          <p:cNvPr id="16" name="Text 12"/>
          <p:cNvSpPr/>
          <p:nvPr/>
        </p:nvSpPr>
        <p:spPr>
          <a:xfrm>
            <a:off x="4323080" y="3888740"/>
            <a:ext cx="1325880" cy="13258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4499610" y="4150995"/>
            <a:ext cx="972185" cy="7689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02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1506220" y="405765"/>
            <a:ext cx="9799955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节日限定款设计思路</a:t>
            </a: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1381125" y="2271395"/>
            <a:ext cx="2138971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产品设计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1381125" y="2927985"/>
            <a:ext cx="2176145" cy="265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在现有产品基础上，加入节日元素、限量编号和定制化包装，提升产品的节日氛围和独特性，吸引消费者购买。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5907405" y="1724660"/>
            <a:ext cx="542353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成本控制</a:t>
            </a: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5907405" y="2076450"/>
            <a:ext cx="5423535" cy="1116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通过优化供应链和成本管理，确保新增元素的成本控制在售价溢价的10%以内，保持产品的性价比。</a:t>
            </a: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5907405" y="3817620"/>
            <a:ext cx="542353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时间规划</a:t>
            </a:r>
            <a:endParaRPr lang="en-US" sz="1600" dirty="0"/>
          </a:p>
        </p:txBody>
      </p:sp>
      <p:sp>
        <p:nvSpPr>
          <p:cNvPr id="24" name="Text 20"/>
          <p:cNvSpPr/>
          <p:nvPr/>
        </p:nvSpPr>
        <p:spPr>
          <a:xfrm>
            <a:off x="5907405" y="4169410"/>
            <a:ext cx="5423535" cy="1116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制定详细的时间表，从概念设计到打样确认，确保在节日营销活动开始前完成所有准备工作。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  <a:ln/>
        </p:spPr>
      </p:sp>
      <p:sp>
        <p:nvSpPr>
          <p:cNvPr id="3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  <a:ln/>
        </p:spPr>
      </p:sp>
      <p:sp>
        <p:nvSpPr>
          <p:cNvPr id="5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6" name="Image 0" descr="https://test-kimi-img.moonshot.cn/pub/slides/slides_tmpl/image/25-08-11-17:27:32-d2crf170ctitcgma2e90.png">    </p:cNvPr>
          <p:cNvPicPr>
            <a:picLocks noChangeAspect="1"/>
          </p:cNvPicPr>
          <p:nvPr/>
        </p:nvPicPr>
        <p:blipFill>
          <a:blip r:embed="rId1"/>
          <a:srcRect l="23" r="23" t="0" b="0"/>
          <a:stretch/>
        </p:blipFill>
        <p:spPr>
          <a:xfrm>
            <a:off x="-12065" y="-4445"/>
            <a:ext cx="12216765" cy="6875145"/>
          </a:xfrm>
          <a:prstGeom prst="rect">
            <a:avLst/>
          </a:prstGeom>
        </p:spPr>
      </p:pic>
      <p:pic>
        <p:nvPicPr>
          <p:cNvPr id="7" name="Image 1" descr="https://test-kimi-img.moonshot.cn/pub/slides/slides_tmpl/image/25-08-11-17:27:32-d2crf170ctitcgma2e80.png">    </p:cNvPr>
          <p:cNvPicPr>
            <a:picLocks noChangeAspect="1"/>
          </p:cNvPicPr>
          <p:nvPr/>
        </p:nvPicPr>
        <p:blipFill>
          <a:blip r:embed="rId2"/>
          <a:srcRect l="0" r="0" t="146" b="146"/>
          <a:stretch/>
        </p:blipFill>
        <p:spPr>
          <a:xfrm>
            <a:off x="-15240" y="1319530"/>
            <a:ext cx="12222480" cy="21640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506220" y="405765"/>
            <a:ext cx="9799955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阶梯定价锚定心理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1167130" y="3805555"/>
            <a:ext cx="9816465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定价策略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1167130" y="4477385"/>
            <a:ext cx="9864090" cy="125284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2B2F36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采用阶梯定价策略，设置引流款、利润款和形象款三个价格梯度，通过锚定效应提升中间档产品的销量，同时利用限时券和会员折扣增加用户获得感。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1-d2crf0v0ctitcgma2e40.png">    </p:cNvPr>
          <p:cNvPicPr>
            <a:picLocks noChangeAspect="1"/>
          </p:cNvPicPr>
          <p:nvPr/>
        </p:nvPicPr>
        <p:blipFill>
          <a:blip r:embed="rId1"/>
          <a:srcRect l="20" r="20" t="0" b="0"/>
          <a:stretch/>
        </p:blipFill>
        <p:spPr>
          <a:xfrm>
            <a:off x="-11430" y="-24130"/>
            <a:ext cx="11249025" cy="632079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1-d2crf0v0ctitcgma2e2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048000" y="1278890"/>
            <a:ext cx="6096000" cy="13220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04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2744788" y="2883535"/>
            <a:ext cx="6702425" cy="19380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40404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渠道打法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610995" y="509112"/>
            <a:ext cx="864000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8-11-17:27:29-d2crf0f0ctitcgma2dm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8-11-17:27:29-d2crf0f0ctitcgma2dpg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8-11-17:27:31-d2crf0v0ctitcgma2e2g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4-d2crf1n0ctitcgma2ecg.png">    </p:cNvPr>
          <p:cNvPicPr>
            <a:picLocks noChangeAspect="1"/>
          </p:cNvPicPr>
          <p:nvPr/>
        </p:nvPicPr>
        <p:blipFill>
          <a:blip r:embed="rId1"/>
          <a:srcRect l="21" r="21" t="0" b="0"/>
          <a:stretch/>
        </p:blipFill>
        <p:spPr>
          <a:xfrm>
            <a:off x="0" y="-19050"/>
            <a:ext cx="12235815" cy="687705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3-d2crf1f0ctitcgma2ea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369570"/>
            <a:ext cx="670560" cy="68262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016000" y="1473200"/>
            <a:ext cx="334361" cy="335280"/>
          </a:xfrm>
          <a:prstGeom prst="chevron">
            <a:avLst>
              <a:gd name="adj" fmla="val 50000"/>
            </a:avLst>
          </a:prstGeom>
          <a:gradFill rotWithShape="1" flip="none">
            <a:gsLst>
              <a:gs pos="0">
                <a:srgbClr val="92D050"/>
              </a:gs>
              <a:gs pos="29000">
                <a:srgbClr val="92D050"/>
              </a:gs>
              <a:gs pos="100000">
                <a:srgbClr val="FFFF00"/>
              </a:gs>
            </a:gsLst>
            <a:lin ang="13500000" scaled="1"/>
          </a:gradFill>
          <a:ln/>
        </p:spPr>
      </p:sp>
      <p:sp>
        <p:nvSpPr>
          <p:cNvPr id="5" name="Text 1"/>
          <p:cNvSpPr/>
          <p:nvPr/>
        </p:nvSpPr>
        <p:spPr>
          <a:xfrm>
            <a:off x="1016000" y="1473200"/>
            <a:ext cx="334361" cy="3352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342674" y="1473200"/>
            <a:ext cx="334361" cy="335280"/>
          </a:xfrm>
          <a:prstGeom prst="chevron">
            <a:avLst>
              <a:gd name="adj" fmla="val 50000"/>
            </a:avLst>
          </a:prstGeom>
          <a:gradFill rotWithShape="1" flip="none">
            <a:gsLst>
              <a:gs pos="0">
                <a:srgbClr val="92D050"/>
              </a:gs>
              <a:gs pos="29000">
                <a:srgbClr val="92D050"/>
              </a:gs>
              <a:gs pos="100000">
                <a:srgbClr val="FFFF00"/>
              </a:gs>
            </a:gsLst>
            <a:lin ang="13500000" scaled="1"/>
          </a:gradFill>
          <a:ln/>
        </p:spPr>
      </p:sp>
      <p:sp>
        <p:nvSpPr>
          <p:cNvPr id="7" name="Text 3"/>
          <p:cNvSpPr/>
          <p:nvPr/>
        </p:nvSpPr>
        <p:spPr>
          <a:xfrm>
            <a:off x="1342674" y="1473200"/>
            <a:ext cx="334361" cy="3352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1038860" y="3398520"/>
            <a:ext cx="4571365" cy="2712720"/>
          </a:xfrm>
          <a:prstGeom prst="roundRect">
            <a:avLst>
              <a:gd name="adj" fmla="val 7677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BEE396"/>
                </a:gs>
                <a:gs pos="100000">
                  <a:srgbClr val="92D050"/>
                </a:gs>
              </a:gsLst>
              <a:lin ang="2700000" scaled="1"/>
            </a:gra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38860" y="3398520"/>
            <a:ext cx="4571365" cy="2712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031240" y="3383280"/>
            <a:ext cx="4586605" cy="640080"/>
          </a:xfrm>
          <a:prstGeom prst="round2SameRect">
            <a:avLst>
              <a:gd name="adj1" fmla="val 16667"/>
              <a:gd name="adj2" fmla="val 0"/>
            </a:avLst>
          </a:prstGeom>
          <a:gradFill rotWithShape="1" flip="none">
            <a:gsLst>
              <a:gs pos="0">
                <a:srgbClr val="6EAA2E"/>
              </a:gs>
              <a:gs pos="75000">
                <a:srgbClr val="92D050"/>
              </a:gs>
              <a:gs pos="100000">
                <a:srgbClr val="C9E828"/>
              </a:gs>
            </a:gsLst>
            <a:lin ang="13500000" scaled="1"/>
          </a:gradFill>
          <a:ln/>
        </p:spPr>
      </p:sp>
      <p:sp>
        <p:nvSpPr>
          <p:cNvPr id="11" name="Text 7"/>
          <p:cNvSpPr/>
          <p:nvPr/>
        </p:nvSpPr>
        <p:spPr>
          <a:xfrm>
            <a:off x="1031240" y="3383280"/>
            <a:ext cx="4586605" cy="6400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6134100" y="3398520"/>
            <a:ext cx="4571365" cy="2712720"/>
          </a:xfrm>
          <a:prstGeom prst="roundRect">
            <a:avLst>
              <a:gd name="adj" fmla="val 7677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BEE396"/>
                </a:gs>
                <a:gs pos="100000">
                  <a:srgbClr val="92D050"/>
                </a:gs>
              </a:gsLst>
              <a:lin ang="2700000" scaled="1"/>
            </a:gra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134100" y="3398520"/>
            <a:ext cx="4571365" cy="2712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6126480" y="3383280"/>
            <a:ext cx="4586605" cy="640080"/>
          </a:xfrm>
          <a:prstGeom prst="round2SameRect">
            <a:avLst>
              <a:gd name="adj1" fmla="val 16667"/>
              <a:gd name="adj2" fmla="val 0"/>
            </a:avLst>
          </a:prstGeom>
          <a:gradFill rotWithShape="1" flip="none">
            <a:gsLst>
              <a:gs pos="0">
                <a:srgbClr val="6EAA2E"/>
              </a:gs>
              <a:gs pos="75000">
                <a:srgbClr val="92D050"/>
              </a:gs>
              <a:gs pos="100000">
                <a:srgbClr val="C9E828"/>
              </a:gs>
            </a:gsLst>
            <a:lin ang="13500000" scaled="1"/>
          </a:gradFill>
          <a:ln/>
        </p:spPr>
      </p:sp>
      <p:sp>
        <p:nvSpPr>
          <p:cNvPr id="15" name="Text 11"/>
          <p:cNvSpPr/>
          <p:nvPr/>
        </p:nvSpPr>
        <p:spPr>
          <a:xfrm>
            <a:off x="6126480" y="3383280"/>
            <a:ext cx="4586605" cy="6400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1506220" y="405765"/>
            <a:ext cx="9799955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全域触点排期矩阵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1762125" y="1441133"/>
            <a:ext cx="4644000" cy="4603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渠道分类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1016000" y="1960880"/>
            <a:ext cx="9794240" cy="128919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将营销渠道分为自营电商、社交平台、线下门店和外部合作四大象限，根据不同渠道的特点和优势，制定个性化的营销策略。</a:t>
            </a: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1223645" y="3503930"/>
            <a:ext cx="4202430" cy="398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内容形式与预算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1231900" y="4069080"/>
            <a:ext cx="4185920" cy="19812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明确各渠道每日的内容形式和预算分配，确保资源合理利用，实现营销效果的最大化。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6318885" y="3503930"/>
            <a:ext cx="4202430" cy="398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线上线下协同</a:t>
            </a: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6327140" y="4069080"/>
            <a:ext cx="4185920" cy="19812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通过直播错峰投放和门店快闪活动，实现线上线下互相导流，避免内耗，提升整体营销效果。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4-d2crf1n0ctitcgma2ecg.png">    </p:cNvPr>
          <p:cNvPicPr>
            <a:picLocks noChangeAspect="1"/>
          </p:cNvPicPr>
          <p:nvPr/>
        </p:nvPicPr>
        <p:blipFill>
          <a:blip r:embed="rId1"/>
          <a:srcRect l="21" r="21" t="0" b="0"/>
          <a:stretch/>
        </p:blipFill>
        <p:spPr>
          <a:xfrm>
            <a:off x="0" y="-19050"/>
            <a:ext cx="12235815" cy="687705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3-d2crf1f0ctitcgma2ea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369570"/>
            <a:ext cx="670560" cy="68262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487805" y="1603375"/>
            <a:ext cx="8989695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6EAA2E"/>
                </a:gs>
                <a:gs pos="30000">
                  <a:srgbClr val="6EAA2E"/>
                </a:gs>
                <a:gs pos="100000">
                  <a:srgbClr val="92D050"/>
                </a:gs>
              </a:gsLst>
              <a:lin ang="10800000" scaled="1"/>
            </a:gra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487805" y="1603375"/>
            <a:ext cx="8989695" cy="19056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778000" y="2115185"/>
            <a:ext cx="7367270" cy="76200"/>
          </a:xfrm>
          <a:prstGeom prst="parallelogram">
            <a:avLst>
              <a:gd name="adj" fmla="val 25000"/>
            </a:avLst>
          </a:prstGeom>
          <a:gradFill rotWithShape="1" flip="none">
            <a:gsLst>
              <a:gs pos="0">
                <a:srgbClr val="92D050"/>
              </a:gs>
              <a:gs pos="29000">
                <a:srgbClr val="92D050"/>
              </a:gs>
              <a:gs pos="100000">
                <a:srgbClr val="FFFF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7" name="Text 3"/>
          <p:cNvSpPr/>
          <p:nvPr/>
        </p:nvSpPr>
        <p:spPr>
          <a:xfrm>
            <a:off x="1778000" y="2115185"/>
            <a:ext cx="7367270" cy="762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1487805" y="3849370"/>
            <a:ext cx="8989695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6EAA2E"/>
                </a:gs>
                <a:gs pos="30000">
                  <a:srgbClr val="6EAA2E"/>
                </a:gs>
                <a:gs pos="100000">
                  <a:srgbClr val="92D050"/>
                </a:gs>
              </a:gsLst>
              <a:lin ang="10800000" scaled="1"/>
            </a:gra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487805" y="3849370"/>
            <a:ext cx="8989695" cy="19056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778000" y="4361180"/>
            <a:ext cx="7367270" cy="76200"/>
          </a:xfrm>
          <a:prstGeom prst="parallelogram">
            <a:avLst>
              <a:gd name="adj" fmla="val 25000"/>
            </a:avLst>
          </a:prstGeom>
          <a:gradFill rotWithShape="1" flip="none">
            <a:gsLst>
              <a:gs pos="0">
                <a:srgbClr val="92D050"/>
              </a:gs>
              <a:gs pos="29000">
                <a:srgbClr val="92D050"/>
              </a:gs>
              <a:gs pos="100000">
                <a:srgbClr val="FFFF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11" name="Text 7"/>
          <p:cNvSpPr/>
          <p:nvPr/>
        </p:nvSpPr>
        <p:spPr>
          <a:xfrm>
            <a:off x="1778000" y="4361180"/>
            <a:ext cx="7367270" cy="762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1506220" y="405765"/>
            <a:ext cx="9799955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内容创意与互动机制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1737995" y="1732280"/>
            <a:ext cx="779208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内容创意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1718945" y="2205355"/>
            <a:ext cx="8404225" cy="10883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推出短视频挑战、UGC晒单和AR滤镜等创意内容，吸引用户参与和分享，增强用户互动和品牌曝光度。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1737995" y="3978275"/>
            <a:ext cx="779208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互动激励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1718945" y="4451350"/>
            <a:ext cx="8404225" cy="10883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设计裂变红包等互动机制，将节日祝福转化为社交货币，鼓励用户分享和传播，实现内容的自传播，扩大品牌影响力。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1-d2crf0v0ctitcgma2e40.png">    </p:cNvPr>
          <p:cNvPicPr>
            <a:picLocks noChangeAspect="1"/>
          </p:cNvPicPr>
          <p:nvPr/>
        </p:nvPicPr>
        <p:blipFill>
          <a:blip r:embed="rId1"/>
          <a:srcRect l="20" r="20" t="0" b="0"/>
          <a:stretch/>
        </p:blipFill>
        <p:spPr>
          <a:xfrm>
            <a:off x="-11430" y="-24130"/>
            <a:ext cx="11249025" cy="632079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1-d2crf0v0ctitcgma2e2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048000" y="1278890"/>
            <a:ext cx="6096000" cy="13220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05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2744788" y="2883535"/>
            <a:ext cx="6702425" cy="19380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40404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传播引爆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610995" y="509112"/>
            <a:ext cx="864000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8-11-17:27:29-d2crf0f0ctitcgma2dm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8-11-17:27:29-d2crf0f0ctitcgma2dpg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8-11-17:27:31-d2crf0v0ctitcgma2e2g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4-d2crf1n0ctitcgma2ecg.png">    </p:cNvPr>
          <p:cNvPicPr>
            <a:picLocks noChangeAspect="1"/>
          </p:cNvPicPr>
          <p:nvPr/>
        </p:nvPicPr>
        <p:blipFill>
          <a:blip r:embed="rId1"/>
          <a:srcRect l="21" r="21" t="0" b="0"/>
          <a:stretch/>
        </p:blipFill>
        <p:spPr>
          <a:xfrm>
            <a:off x="0" y="-19050"/>
            <a:ext cx="12235815" cy="687705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3-d2crf1f0ctitcgma2ea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369570"/>
            <a:ext cx="670560" cy="68262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692275" y="1971040"/>
            <a:ext cx="9264015" cy="3397885"/>
          </a:xfrm>
          <a:prstGeom prst="roundRect">
            <a:avLst>
              <a:gd name="adj" fmla="val 10344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E9F6DB"/>
                </a:gs>
                <a:gs pos="100000">
                  <a:srgbClr val="92D050"/>
                </a:gs>
              </a:gsLst>
              <a:lin ang="2700000" scaled="1"/>
            </a:gra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692275" y="1971040"/>
            <a:ext cx="9264015" cy="33978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000760" y="1432560"/>
            <a:ext cx="4312285" cy="4312285"/>
          </a:xfrm>
          <a:prstGeom prst="ellipse">
            <a:avLst/>
          </a:prstGeom>
          <a:gradFill rotWithShape="1" flip="none">
            <a:gsLst>
              <a:gs pos="0">
                <a:srgbClr val="6EAA2E"/>
              </a:gs>
              <a:gs pos="67000">
                <a:srgbClr val="92D050"/>
              </a:gs>
              <a:gs pos="99000">
                <a:srgbClr val="FFFF00"/>
              </a:gs>
              <a:gs pos="100000">
                <a:srgbClr val="FFFF00"/>
              </a:gs>
            </a:gsLst>
            <a:lin ang="13500000" scaled="1"/>
          </a:gradFill>
          <a:ln/>
        </p:spPr>
      </p:sp>
      <p:sp>
        <p:nvSpPr>
          <p:cNvPr id="7" name="Text 3"/>
          <p:cNvSpPr/>
          <p:nvPr/>
        </p:nvSpPr>
        <p:spPr>
          <a:xfrm>
            <a:off x="1000760" y="1432560"/>
            <a:ext cx="4312285" cy="43122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1506220" y="405765"/>
            <a:ext cx="9799955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KOL节奏与话题预埋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1649095" y="2257425"/>
            <a:ext cx="3015615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达人合作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1649095" y="2929255"/>
            <a:ext cx="3015615" cy="21431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规划头部和腰部达人合作节奏，先由垂类专家进行深度测评，再由生活方式达人进行广泛传播，扩大品牌影响力。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5633085" y="2340293"/>
            <a:ext cx="4644000" cy="4603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话题预埋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5633085" y="2951480"/>
            <a:ext cx="4888865" cy="22453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预埋统一的话题标签和搜索关键词，确保营销活动的热度可追踪，并引导用户进入官方阵地进行转化。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1-d2crf0v0ctitcgma2e50.png">    </p:cNvPr>
          <p:cNvPicPr>
            <a:picLocks noChangeAspect="1"/>
          </p:cNvPicPr>
          <p:nvPr/>
        </p:nvPicPr>
        <p:blipFill>
          <a:blip r:embed="rId1"/>
          <a:srcRect l="6" r="6" t="0" b="0"/>
          <a:stretch/>
        </p:blipFill>
        <p:spPr>
          <a:xfrm>
            <a:off x="898525" y="786130"/>
            <a:ext cx="10605770" cy="60718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689725" y="1536700"/>
            <a:ext cx="3867150" cy="3867150"/>
          </a:xfrm>
          <a:prstGeom prst="ellipse">
            <a:avLst/>
          </a:prstGeom>
          <a:solidFill>
            <a:srgbClr val="92D050"/>
          </a:solidFill>
          <a:ln/>
        </p:spPr>
      </p:sp>
      <p:sp>
        <p:nvSpPr>
          <p:cNvPr id="4" name="Text 1"/>
          <p:cNvSpPr/>
          <p:nvPr/>
        </p:nvSpPr>
        <p:spPr>
          <a:xfrm>
            <a:off x="6689725" y="1536700"/>
            <a:ext cx="3867150" cy="38671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test-kimi-img.moonshot.cn/pub/slides/slides_tmpl/image/25-08-11-17:27:32-d2crf170ctitcgma2e5g.png">    </p:cNvPr>
          <p:cNvPicPr>
            <a:picLocks noChangeAspect="1"/>
          </p:cNvPicPr>
          <p:nvPr/>
        </p:nvPicPr>
        <p:blipFill>
          <a:blip r:embed="rId2"/>
          <a:srcRect l="16" r="32" t="0" b="0"/>
          <a:stretch/>
        </p:blipFill>
        <p:spPr>
          <a:xfrm>
            <a:off x="6600825" y="1448435"/>
            <a:ext cx="3923665" cy="392366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  <a:ln/>
        </p:spPr>
      </p:sp>
      <p:sp>
        <p:nvSpPr>
          <p:cNvPr id="7" name="Text 3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  <a:ln/>
        </p:spPr>
      </p:sp>
      <p:sp>
        <p:nvSpPr>
          <p:cNvPr id="9" name="Text 5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1506220" y="405765"/>
            <a:ext cx="9799955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公关事件与声量放大</a:t>
            </a:r>
            <a:endParaRPr lang="en-US" sz="1600" dirty="0"/>
          </a:p>
        </p:txBody>
      </p:sp>
      <p:pic>
        <p:nvPicPr>
          <p:cNvPr id="11" name="Image 2" descr="https://test-kimi-img.moonshot.cn/pub/slides/slides_tmpl/image/25-08-11-17:27:31-d2crf0v0ctitcgma2e4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762" y="2815590"/>
            <a:ext cx="4645025" cy="249936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60450" y="2174558"/>
            <a:ext cx="5080000" cy="4603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2B2F36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事件营销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1111250" y="2892108"/>
            <a:ext cx="5080000" cy="245317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2B2F36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设计一场节日倒计时线下事件，结合地标灯光和无人机表演，制造视觉记忆，吸引媒体和自媒体报道，放大品牌声量。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1-d2crf0v0ctitcgma2e40.png">    </p:cNvPr>
          <p:cNvPicPr>
            <a:picLocks noChangeAspect="1"/>
          </p:cNvPicPr>
          <p:nvPr/>
        </p:nvPicPr>
        <p:blipFill>
          <a:blip r:embed="rId1"/>
          <a:srcRect l="20" r="20" t="0" b="0"/>
          <a:stretch/>
        </p:blipFill>
        <p:spPr>
          <a:xfrm>
            <a:off x="-11430" y="-24130"/>
            <a:ext cx="11249025" cy="632079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1-d2crf0v0ctitcgma2e2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048000" y="1278890"/>
            <a:ext cx="6096000" cy="13220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06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2744788" y="2883535"/>
            <a:ext cx="6702425" cy="19380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40404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复购与沉淀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610995" y="509112"/>
            <a:ext cx="864000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8-11-17:27:29-d2crf0f0ctitcgma2dm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8-11-17:27:29-d2crf0f0ctitcgma2dpg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8-11-17:27:31-d2crf0v0ctitcgma2e2g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4-d2crf1n0ctitcgma2ecg.png">    </p:cNvPr>
          <p:cNvPicPr>
            <a:picLocks noChangeAspect="1"/>
          </p:cNvPicPr>
          <p:nvPr/>
        </p:nvPicPr>
        <p:blipFill>
          <a:blip r:embed="rId1"/>
          <a:srcRect l="21" r="21" t="0" b="0"/>
          <a:stretch/>
        </p:blipFill>
        <p:spPr>
          <a:xfrm>
            <a:off x="0" y="-19050"/>
            <a:ext cx="12235815" cy="687705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3-d2crf1f0ctitcgma2ea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369570"/>
            <a:ext cx="670560" cy="68262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-6985" y="1494790"/>
            <a:ext cx="12206605" cy="1126490"/>
          </a:xfrm>
          <a:prstGeom prst="roundRect">
            <a:avLst>
              <a:gd name="adj" fmla="val 0"/>
            </a:avLst>
          </a:prstGeom>
          <a:gradFill rotWithShape="1" flip="none">
            <a:gsLst>
              <a:gs pos="0">
                <a:srgbClr val="6EAA2E"/>
              </a:gs>
              <a:gs pos="53000">
                <a:srgbClr val="92D050"/>
              </a:gs>
              <a:gs pos="91000">
                <a:srgbClr val="C9E828"/>
              </a:gs>
              <a:gs pos="100000">
                <a:srgbClr val="C9E828"/>
              </a:gs>
            </a:gsLst>
            <a:lin ang="13500000" scaled="1"/>
          </a:gradFill>
          <a:ln/>
        </p:spPr>
      </p:sp>
      <p:sp>
        <p:nvSpPr>
          <p:cNvPr id="5" name="Text 1"/>
          <p:cNvSpPr/>
          <p:nvPr/>
        </p:nvSpPr>
        <p:spPr>
          <a:xfrm>
            <a:off x="-6985" y="1494790"/>
            <a:ext cx="12206605" cy="11264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092200" y="1925320"/>
            <a:ext cx="4359910" cy="4023360"/>
          </a:xfrm>
          <a:prstGeom prst="roundRect">
            <a:avLst>
              <a:gd name="adj" fmla="val 3066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6EAA2E"/>
                </a:gs>
                <a:gs pos="30000">
                  <a:srgbClr val="6EAA2E"/>
                </a:gs>
                <a:gs pos="100000">
                  <a:srgbClr val="92D050"/>
                </a:gs>
              </a:gsLst>
              <a:lin ang="10800000" scaled="1"/>
            </a:gra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92200" y="1925320"/>
            <a:ext cx="4359910" cy="40233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1307465" y="3101340"/>
            <a:ext cx="3893185" cy="0"/>
          </a:xfrm>
          <a:prstGeom prst="line">
            <a:avLst/>
          </a:prstGeom>
          <a:noFill/>
          <a:ln w="19050">
            <a:solidFill>
              <a:srgbClr val="49711E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>
            <a:off x="5913120" y="1925320"/>
            <a:ext cx="4359910" cy="4023360"/>
          </a:xfrm>
          <a:prstGeom prst="roundRect">
            <a:avLst>
              <a:gd name="adj" fmla="val 3066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6EAA2E"/>
                </a:gs>
                <a:gs pos="30000">
                  <a:srgbClr val="6EAA2E"/>
                </a:gs>
                <a:gs pos="100000">
                  <a:srgbClr val="92D050"/>
                </a:gs>
              </a:gsLst>
              <a:lin ang="10800000" scaled="1"/>
            </a:gra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913120" y="1925320"/>
            <a:ext cx="4359910" cy="40233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6128385" y="3101340"/>
            <a:ext cx="3893185" cy="0"/>
          </a:xfrm>
          <a:prstGeom prst="line">
            <a:avLst/>
          </a:prstGeom>
          <a:noFill/>
          <a:ln w="19050">
            <a:solidFill>
              <a:srgbClr val="49711E"/>
            </a:solidFill>
            <a:prstDash val="solid"/>
            <a:headEnd type="none"/>
            <a:tailEnd type="none"/>
          </a:ln>
        </p:spPr>
      </p:sp>
      <p:sp>
        <p:nvSpPr>
          <p:cNvPr id="12" name="Text 8"/>
          <p:cNvSpPr/>
          <p:nvPr/>
        </p:nvSpPr>
        <p:spPr>
          <a:xfrm>
            <a:off x="1506220" y="405765"/>
            <a:ext cx="9799955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节日会员成长路径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1326515" y="2209800"/>
            <a:ext cx="3891915" cy="829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49711E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会员转化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1307465" y="3155315"/>
            <a:ext cx="3893185" cy="24669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将节日购买转化为入会契机，通过节日积分翻倍和生日特权等福利，引导用户成为会员，提升用户忠诚度。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6147435" y="2209800"/>
            <a:ext cx="3891915" cy="829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49711E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自动化营销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6128385" y="3155315"/>
            <a:ext cx="3893185" cy="24669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利用自动化营销工具，通过短信和App推送等方式，定期与用户互动，提醒用户关注节日活动和新品发布，促进复购。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1-d2crf0v0ctitcgma2e3g.png">    </p:cNvPr>
          <p:cNvPicPr>
            <a:picLocks noChangeAspect="1"/>
          </p:cNvPicPr>
          <p:nvPr/>
        </p:nvPicPr>
        <p:blipFill>
          <a:blip r:embed="rId1"/>
          <a:srcRect l="22" r="22" t="0" b="0"/>
          <a:stretch/>
        </p:blipFill>
        <p:spPr>
          <a:xfrm>
            <a:off x="568325" y="925830"/>
            <a:ext cx="11619865" cy="59277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51280" y="2143125"/>
            <a:ext cx="2235200" cy="12128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目录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154305" y="3340100"/>
            <a:ext cx="4629150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CONTENTS</a:t>
            </a:r>
            <a:endParaRPr lang="en-US" sz="1600" dirty="0"/>
          </a:p>
        </p:txBody>
      </p:sp>
      <p:pic>
        <p:nvPicPr>
          <p:cNvPr id="5" name="Image 1" descr="https://test-kimi-img.moonshot.cn/pub/slides/slides_tmpl/image/25-08-11-17:27:30-d2crf0n0ctitcgma2e0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115" y="1260475"/>
            <a:ext cx="25400" cy="584200"/>
          </a:xfrm>
          <a:prstGeom prst="rect">
            <a:avLst/>
          </a:prstGeom>
        </p:spPr>
      </p:pic>
      <p:pic>
        <p:nvPicPr>
          <p:cNvPr id="6" name="Image 2" descr="https://test-kimi-img.moonshot.cn/pub/slides/slides_tmpl/image/25-08-11-17:27:30-d2crf0n0ctitcgma2e0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115" y="2096135"/>
            <a:ext cx="25400" cy="584200"/>
          </a:xfrm>
          <a:prstGeom prst="rect">
            <a:avLst/>
          </a:prstGeom>
        </p:spPr>
      </p:pic>
      <p:pic>
        <p:nvPicPr>
          <p:cNvPr id="7" name="Image 3" descr="https://test-kimi-img.moonshot.cn/pub/slides/slides_tmpl/image/25-08-11-17:27:30-d2crf0n0ctitcgma2e0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115" y="2931795"/>
            <a:ext cx="25400" cy="584200"/>
          </a:xfrm>
          <a:prstGeom prst="rect">
            <a:avLst/>
          </a:prstGeom>
        </p:spPr>
      </p:pic>
      <p:pic>
        <p:nvPicPr>
          <p:cNvPr id="8" name="Image 4" descr="https://test-kimi-img.moonshot.cn/pub/slides/slides_tmpl/image/25-08-11-17:27:30-d2crf0n0ctitcgma2e0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115" y="3767455"/>
            <a:ext cx="25400" cy="584200"/>
          </a:xfrm>
          <a:prstGeom prst="rect">
            <a:avLst/>
          </a:prstGeom>
        </p:spPr>
      </p:pic>
      <p:pic>
        <p:nvPicPr>
          <p:cNvPr id="9" name="Image 5" descr="https://test-kimi-img.moonshot.cn/pub/slides/slides_tmpl/image/25-08-11-17:27:30-d2crf0n0ctitcgma2e0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4115" y="4603115"/>
            <a:ext cx="25400" cy="584200"/>
          </a:xfrm>
          <a:prstGeom prst="rect">
            <a:avLst/>
          </a:prstGeom>
        </p:spPr>
      </p:pic>
      <p:pic>
        <p:nvPicPr>
          <p:cNvPr id="10" name="Image 6" descr="https://test-kimi-img.moonshot.cn/pub/slides/slides_tmpl/image/25-08-11-17:27:30-d2crf0n0ctitcgma2e00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4115" y="5438775"/>
            <a:ext cx="25400" cy="584200"/>
          </a:xfrm>
          <a:prstGeom prst="rect">
            <a:avLst/>
          </a:prstGeom>
        </p:spPr>
      </p:pic>
      <p:pic>
        <p:nvPicPr>
          <p:cNvPr id="11" name="Image 7" descr="https://test-kimi-img.moonshot.cn/pub/slides/slides_tmpl/image/25-08-11-17:27:30-d2crf0n0ctitcgma2e10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" y="2279015"/>
            <a:ext cx="3980815" cy="2121535"/>
          </a:xfrm>
          <a:prstGeom prst="rect">
            <a:avLst/>
          </a:prstGeom>
        </p:spPr>
      </p:pic>
      <p:pic>
        <p:nvPicPr>
          <p:cNvPr id="12" name="Image 8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0" y="344805"/>
            <a:ext cx="170180" cy="592455"/>
          </a:xfrm>
          <a:prstGeom prst="rect">
            <a:avLst/>
          </a:prstGeom>
        </p:spPr>
      </p:pic>
      <p:pic>
        <p:nvPicPr>
          <p:cNvPr id="13" name="Image 9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sp>
        <p:nvSpPr>
          <p:cNvPr id="14" name="Text 2"/>
          <p:cNvSpPr/>
          <p:nvPr/>
        </p:nvSpPr>
        <p:spPr>
          <a:xfrm>
            <a:off x="5268595" y="1203325"/>
            <a:ext cx="1041400" cy="4889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01</a:t>
            </a:r>
            <a:endParaRPr lang="en-US" sz="1600" dirty="0"/>
          </a:p>
        </p:txBody>
      </p:sp>
      <p:sp>
        <p:nvSpPr>
          <p:cNvPr id="15" name="Text 3"/>
          <p:cNvSpPr/>
          <p:nvPr/>
        </p:nvSpPr>
        <p:spPr>
          <a:xfrm>
            <a:off x="6335395" y="1308735"/>
            <a:ext cx="55473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40404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市场洞察与机会</a:t>
            </a:r>
            <a:endParaRPr lang="en-US" sz="1600" dirty="0"/>
          </a:p>
        </p:txBody>
      </p:sp>
      <p:sp>
        <p:nvSpPr>
          <p:cNvPr id="16" name="Text 4"/>
          <p:cNvSpPr/>
          <p:nvPr/>
        </p:nvSpPr>
        <p:spPr>
          <a:xfrm>
            <a:off x="5268595" y="2038985"/>
            <a:ext cx="1041400" cy="4889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02</a:t>
            </a:r>
            <a:endParaRPr lang="en-US" sz="1600" dirty="0"/>
          </a:p>
        </p:txBody>
      </p:sp>
      <p:sp>
        <p:nvSpPr>
          <p:cNvPr id="17" name="Text 5"/>
          <p:cNvSpPr/>
          <p:nvPr/>
        </p:nvSpPr>
        <p:spPr>
          <a:xfrm>
            <a:off x="6335395" y="2144395"/>
            <a:ext cx="55981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40404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策略总览</a:t>
            </a:r>
            <a:endParaRPr lang="en-US" sz="1600" dirty="0"/>
          </a:p>
        </p:txBody>
      </p:sp>
      <p:sp>
        <p:nvSpPr>
          <p:cNvPr id="18" name="Text 6"/>
          <p:cNvSpPr/>
          <p:nvPr/>
        </p:nvSpPr>
        <p:spPr>
          <a:xfrm>
            <a:off x="5268595" y="2874645"/>
            <a:ext cx="1041400" cy="4889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03</a:t>
            </a:r>
            <a:endParaRPr lang="en-US" sz="1600" dirty="0"/>
          </a:p>
        </p:txBody>
      </p:sp>
      <p:sp>
        <p:nvSpPr>
          <p:cNvPr id="19" name="Text 7"/>
          <p:cNvSpPr/>
          <p:nvPr/>
        </p:nvSpPr>
        <p:spPr>
          <a:xfrm>
            <a:off x="6335395" y="2980055"/>
            <a:ext cx="55473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40404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产品组合与定价</a:t>
            </a:r>
            <a:endParaRPr lang="en-US" sz="1600" dirty="0"/>
          </a:p>
        </p:txBody>
      </p:sp>
      <p:sp>
        <p:nvSpPr>
          <p:cNvPr id="20" name="Text 8"/>
          <p:cNvSpPr/>
          <p:nvPr/>
        </p:nvSpPr>
        <p:spPr>
          <a:xfrm>
            <a:off x="5268595" y="3710305"/>
            <a:ext cx="1041400" cy="4889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04</a:t>
            </a:r>
            <a:endParaRPr lang="en-US" sz="1600" dirty="0"/>
          </a:p>
        </p:txBody>
      </p:sp>
      <p:sp>
        <p:nvSpPr>
          <p:cNvPr id="21" name="Text 9"/>
          <p:cNvSpPr/>
          <p:nvPr/>
        </p:nvSpPr>
        <p:spPr>
          <a:xfrm>
            <a:off x="6335395" y="3815715"/>
            <a:ext cx="55981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40404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渠道打法</a:t>
            </a:r>
            <a:endParaRPr lang="en-US" sz="1600" dirty="0"/>
          </a:p>
        </p:txBody>
      </p:sp>
      <p:sp>
        <p:nvSpPr>
          <p:cNvPr id="22" name="Text 10"/>
          <p:cNvSpPr/>
          <p:nvPr/>
        </p:nvSpPr>
        <p:spPr>
          <a:xfrm>
            <a:off x="5268595" y="4545965"/>
            <a:ext cx="1041400" cy="4889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05</a:t>
            </a:r>
            <a:endParaRPr lang="en-US" sz="1600" dirty="0"/>
          </a:p>
        </p:txBody>
      </p:sp>
      <p:sp>
        <p:nvSpPr>
          <p:cNvPr id="23" name="Text 11"/>
          <p:cNvSpPr/>
          <p:nvPr/>
        </p:nvSpPr>
        <p:spPr>
          <a:xfrm>
            <a:off x="6335395" y="4651375"/>
            <a:ext cx="55473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40404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传播引爆</a:t>
            </a:r>
            <a:endParaRPr lang="en-US" sz="1600" dirty="0"/>
          </a:p>
        </p:txBody>
      </p:sp>
      <p:sp>
        <p:nvSpPr>
          <p:cNvPr id="24" name="Text 12"/>
          <p:cNvSpPr/>
          <p:nvPr/>
        </p:nvSpPr>
        <p:spPr>
          <a:xfrm>
            <a:off x="5268595" y="5381625"/>
            <a:ext cx="1041400" cy="4889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06</a:t>
            </a:r>
            <a:endParaRPr lang="en-US" sz="1600" dirty="0"/>
          </a:p>
        </p:txBody>
      </p:sp>
      <p:sp>
        <p:nvSpPr>
          <p:cNvPr id="25" name="Text 13"/>
          <p:cNvSpPr/>
          <p:nvPr/>
        </p:nvSpPr>
        <p:spPr>
          <a:xfrm>
            <a:off x="6335395" y="5487035"/>
            <a:ext cx="55981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40404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复购与沉淀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4-d2crf1n0ctitcgma2ecg.png">    </p:cNvPr>
          <p:cNvPicPr>
            <a:picLocks noChangeAspect="1"/>
          </p:cNvPicPr>
          <p:nvPr/>
        </p:nvPicPr>
        <p:blipFill>
          <a:blip r:embed="rId1"/>
          <a:srcRect l="21" r="21" t="0" b="0"/>
          <a:stretch/>
        </p:blipFill>
        <p:spPr>
          <a:xfrm>
            <a:off x="0" y="-19050"/>
            <a:ext cx="12235815" cy="687705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3-d2crf1f0ctitcgma2ea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369570"/>
            <a:ext cx="670560" cy="68262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 rot="21000000">
            <a:off x="1001395" y="1683385"/>
            <a:ext cx="2458274" cy="3895955"/>
          </a:xfrm>
          <a:prstGeom prst="roundRect">
            <a:avLst>
              <a:gd name="adj" fmla="val 16667"/>
            </a:avLst>
          </a:prstGeom>
          <a:gradFill rotWithShape="1" flip="none">
            <a:gsLst>
              <a:gs pos="0">
                <a:srgbClr val="6EAA2E"/>
              </a:gs>
              <a:gs pos="60000">
                <a:srgbClr val="92D050"/>
              </a:gs>
              <a:gs pos="100000">
                <a:srgbClr val="FFFF00"/>
              </a:gs>
            </a:gsLst>
            <a:lin ang="13500000" scaled="1"/>
          </a:gradFill>
          <a:ln/>
        </p:spPr>
      </p:sp>
      <p:sp>
        <p:nvSpPr>
          <p:cNvPr id="5" name="Text 1"/>
          <p:cNvSpPr/>
          <p:nvPr/>
        </p:nvSpPr>
        <p:spPr>
          <a:xfrm rot="21000000">
            <a:off x="1001395" y="1683385"/>
            <a:ext cx="2458274" cy="38959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124254" y="1897105"/>
            <a:ext cx="2671776" cy="38947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>
            <a:gradFill rotWithShape="1" flip="none">
              <a:gsLst>
                <a:gs pos="0">
                  <a:srgbClr val="FFFFFF"/>
                </a:gs>
                <a:gs pos="45000">
                  <a:srgbClr val="FFFFFF"/>
                </a:gs>
                <a:gs pos="63000">
                  <a:srgbClr val="BEE396"/>
                </a:gs>
                <a:gs pos="84000">
                  <a:srgbClr val="92D050"/>
                </a:gs>
                <a:gs pos="100000">
                  <a:srgbClr val="92D050"/>
                </a:gs>
              </a:gsLst>
              <a:lin ang="2700000" scaled="1"/>
            </a:gra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124254" y="1897105"/>
            <a:ext cx="2671776" cy="3894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 rot="21000000">
            <a:off x="4618355" y="1683385"/>
            <a:ext cx="2458274" cy="3895955"/>
          </a:xfrm>
          <a:prstGeom prst="roundRect">
            <a:avLst>
              <a:gd name="adj" fmla="val 16667"/>
            </a:avLst>
          </a:prstGeom>
          <a:gradFill rotWithShape="1" flip="none">
            <a:gsLst>
              <a:gs pos="0">
                <a:srgbClr val="6EAA2E"/>
              </a:gs>
              <a:gs pos="60000">
                <a:srgbClr val="92D050"/>
              </a:gs>
              <a:gs pos="100000">
                <a:srgbClr val="FFFF00"/>
              </a:gs>
            </a:gsLst>
            <a:lin ang="13500000" scaled="1"/>
          </a:gradFill>
          <a:ln/>
        </p:spPr>
      </p:sp>
      <p:sp>
        <p:nvSpPr>
          <p:cNvPr id="9" name="Text 5"/>
          <p:cNvSpPr/>
          <p:nvPr/>
        </p:nvSpPr>
        <p:spPr>
          <a:xfrm rot="21000000">
            <a:off x="4618355" y="1683385"/>
            <a:ext cx="2458274" cy="38959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4741214" y="1897105"/>
            <a:ext cx="2671776" cy="38947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>
            <a:gradFill rotWithShape="1" flip="none">
              <a:gsLst>
                <a:gs pos="0">
                  <a:srgbClr val="FFFFFF"/>
                </a:gs>
                <a:gs pos="45000">
                  <a:srgbClr val="FFFFFF"/>
                </a:gs>
                <a:gs pos="63000">
                  <a:srgbClr val="BEE396"/>
                </a:gs>
                <a:gs pos="84000">
                  <a:srgbClr val="92D050"/>
                </a:gs>
                <a:gs pos="100000">
                  <a:srgbClr val="92D050"/>
                </a:gs>
              </a:gsLst>
              <a:lin ang="2700000" scaled="1"/>
            </a:gra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4741214" y="1897105"/>
            <a:ext cx="2671776" cy="3894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 rot="21000000">
            <a:off x="8235315" y="1683385"/>
            <a:ext cx="2458274" cy="3895955"/>
          </a:xfrm>
          <a:prstGeom prst="roundRect">
            <a:avLst>
              <a:gd name="adj" fmla="val 16667"/>
            </a:avLst>
          </a:prstGeom>
          <a:gradFill rotWithShape="1" flip="none">
            <a:gsLst>
              <a:gs pos="0">
                <a:srgbClr val="6EAA2E"/>
              </a:gs>
              <a:gs pos="60000">
                <a:srgbClr val="92D050"/>
              </a:gs>
              <a:gs pos="100000">
                <a:srgbClr val="FFFF00"/>
              </a:gs>
            </a:gsLst>
            <a:lin ang="13500000" scaled="1"/>
          </a:gradFill>
          <a:ln/>
        </p:spPr>
      </p:sp>
      <p:sp>
        <p:nvSpPr>
          <p:cNvPr id="13" name="Text 9"/>
          <p:cNvSpPr/>
          <p:nvPr/>
        </p:nvSpPr>
        <p:spPr>
          <a:xfrm rot="21000000">
            <a:off x="8235315" y="1683385"/>
            <a:ext cx="2458274" cy="38959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8358174" y="1897105"/>
            <a:ext cx="2671776" cy="38947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>
            <a:gradFill rotWithShape="1" flip="none">
              <a:gsLst>
                <a:gs pos="0">
                  <a:srgbClr val="FFFFFF"/>
                </a:gs>
                <a:gs pos="45000">
                  <a:srgbClr val="FFFFFF"/>
                </a:gs>
                <a:gs pos="63000">
                  <a:srgbClr val="BEE396"/>
                </a:gs>
                <a:gs pos="84000">
                  <a:srgbClr val="92D050"/>
                </a:gs>
                <a:gs pos="100000">
                  <a:srgbClr val="92D050"/>
                </a:gs>
              </a:gsLst>
              <a:lin ang="2700000" scaled="1"/>
            </a:gra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8358174" y="1897105"/>
            <a:ext cx="2671776" cy="3894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1506220" y="405765"/>
            <a:ext cx="9799955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数据复盘与优化方向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1381125" y="2271395"/>
            <a:ext cx="2138971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数据复盘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1381125" y="2927985"/>
            <a:ext cx="2176145" cy="26549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在节日活动结束后一周内完成数据复盘，对比目标与实际转化，分析各渠道的ROI，收集用户反馈，为后续优化提供依据。</a:t>
            </a: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4998085" y="2271395"/>
            <a:ext cx="2138971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功能提炼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4998085" y="2927985"/>
            <a:ext cx="2176145" cy="265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将活动中表现良好的功能和元素提炼出来，应用到日常产品中，持续提升产品的竞争力和用户体验。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8615045" y="2271395"/>
            <a:ext cx="2138971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迭代依据</a:t>
            </a: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8615045" y="2927985"/>
            <a:ext cx="2176145" cy="26549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根据复盘结果，为下一次节日营销活动提供优化方向和策略调整依据，确保营销活动的持续改进和提升。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4-d2crf1n0ctitcgma2ed0.png">    </p:cNvPr>
          <p:cNvPicPr>
            <a:picLocks noChangeAspect="1"/>
          </p:cNvPicPr>
          <p:nvPr/>
        </p:nvPicPr>
        <p:blipFill>
          <a:blip r:embed="rId1"/>
          <a:srcRect l="26" r="26" t="0" b="0"/>
          <a:stretch/>
        </p:blipFill>
        <p:spPr>
          <a:xfrm>
            <a:off x="-24130" y="8255"/>
            <a:ext cx="12234545" cy="684974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15260" y="3347720"/>
            <a:ext cx="6761480" cy="1414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20000"/>
              </a:lnSpc>
            </a:pPr>
            <a:r>
              <a:rPr lang="en-US" sz="72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THANK YOU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227898" y="1864360"/>
            <a:ext cx="7736205" cy="1414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20000"/>
              </a:lnSpc>
            </a:pPr>
            <a:r>
              <a:rPr lang="en-US" sz="96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感谢您的观看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788795" y="5076825"/>
            <a:ext cx="153670" cy="153670"/>
          </a:xfrm>
          <a:prstGeom prst="star4">
            <a:avLst>
              <a:gd name="adj" fmla="val 10416"/>
            </a:avLst>
          </a:prstGeom>
          <a:solidFill>
            <a:srgbClr val="FFBB59"/>
          </a:solidFill>
          <a:ln/>
        </p:spPr>
      </p:sp>
      <p:sp>
        <p:nvSpPr>
          <p:cNvPr id="6" name="Text 3"/>
          <p:cNvSpPr/>
          <p:nvPr/>
        </p:nvSpPr>
        <p:spPr>
          <a:xfrm>
            <a:off x="1788795" y="5076825"/>
            <a:ext cx="153670" cy="1536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261745" y="4424680"/>
            <a:ext cx="153670" cy="153670"/>
          </a:xfrm>
          <a:prstGeom prst="star4">
            <a:avLst>
              <a:gd name="adj" fmla="val 10416"/>
            </a:avLst>
          </a:prstGeom>
          <a:solidFill>
            <a:srgbClr val="FFBB59"/>
          </a:solidFill>
          <a:ln/>
        </p:spPr>
      </p:sp>
      <p:sp>
        <p:nvSpPr>
          <p:cNvPr id="8" name="Text 5"/>
          <p:cNvSpPr/>
          <p:nvPr/>
        </p:nvSpPr>
        <p:spPr>
          <a:xfrm>
            <a:off x="1261745" y="4424680"/>
            <a:ext cx="153670" cy="1536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9" name="Image 1" descr="https://test-kimi-img.moonshot.cn/pub/slides/slides_tmpl/image/25-08-11-17:27:29-d2crf0f0ctitcgma2do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810" y="4407535"/>
            <a:ext cx="1456690" cy="1840865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1610995" y="509270"/>
            <a:ext cx="863981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11" name="Shape 7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12" name="Shape 8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13" name="Shape 9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4" name="Image 2" descr="https://test-kimi-img.moonshot.cn/pub/slides/slides_tmpl/image/25-08-11-17:27:29-d2crf0f0ctitcgma2dm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5" name="Image 3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6" name="Image 4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7" name="Image 5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8" name="Image 6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9" name="Image 7" descr="https://test-kimi-img.moonshot.cn/pub/slides/slides_tmpl/image/25-08-11-17:27:29-d2crf0f0ctitcgma2dpg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20" name="Image 8" descr="https://test-kimi-img.moonshot.cn/pub/slides/slides_tmpl/image/25-08-11-17:27:29-d2crf0f0ctitcgma2dp0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0020" y="3117215"/>
            <a:ext cx="3242945" cy="1664335"/>
          </a:xfrm>
          <a:prstGeom prst="rect">
            <a:avLst/>
          </a:prstGeom>
        </p:spPr>
      </p:pic>
      <p:sp>
        <p:nvSpPr>
          <p:cNvPr id="21" name="Text 10"/>
          <p:cNvSpPr/>
          <p:nvPr/>
        </p:nvSpPr>
        <p:spPr>
          <a:xfrm>
            <a:off x="3520123" y="5570183"/>
            <a:ext cx="2127103" cy="27106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汇报人:Kimi AI</a:t>
            </a:r>
            <a:endParaRPr lang="en-US" sz="1600" dirty="0"/>
          </a:p>
        </p:txBody>
      </p:sp>
      <p:sp>
        <p:nvSpPr>
          <p:cNvPr id="22" name="Shape 11"/>
          <p:cNvSpPr/>
          <p:nvPr/>
        </p:nvSpPr>
        <p:spPr>
          <a:xfrm>
            <a:off x="3610779" y="5517515"/>
            <a:ext cx="1945191" cy="45720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23" name="Text 12"/>
          <p:cNvSpPr/>
          <p:nvPr/>
        </p:nvSpPr>
        <p:spPr>
          <a:xfrm>
            <a:off x="3610779" y="5517515"/>
            <a:ext cx="1945191" cy="4572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4" name="Text 13"/>
          <p:cNvSpPr/>
          <p:nvPr/>
        </p:nvSpPr>
        <p:spPr>
          <a:xfrm>
            <a:off x="6545376" y="5570183"/>
            <a:ext cx="2127103" cy="27106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时间:2025.01.01</a:t>
            </a:r>
            <a:endParaRPr lang="en-US" sz="1600" dirty="0"/>
          </a:p>
        </p:txBody>
      </p:sp>
      <p:sp>
        <p:nvSpPr>
          <p:cNvPr id="25" name="Shape 14"/>
          <p:cNvSpPr/>
          <p:nvPr/>
        </p:nvSpPr>
        <p:spPr>
          <a:xfrm>
            <a:off x="6636031" y="5517515"/>
            <a:ext cx="1945191" cy="45720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26" name="Text 15"/>
          <p:cNvSpPr/>
          <p:nvPr/>
        </p:nvSpPr>
        <p:spPr>
          <a:xfrm>
            <a:off x="6636031" y="5517515"/>
            <a:ext cx="1945191" cy="4572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1-d2crf0v0ctitcgma2e40.png">    </p:cNvPr>
          <p:cNvPicPr>
            <a:picLocks noChangeAspect="1"/>
          </p:cNvPicPr>
          <p:nvPr/>
        </p:nvPicPr>
        <p:blipFill>
          <a:blip r:embed="rId1"/>
          <a:srcRect l="20" r="20" t="0" b="0"/>
          <a:stretch/>
        </p:blipFill>
        <p:spPr>
          <a:xfrm>
            <a:off x="-11430" y="-24130"/>
            <a:ext cx="11249025" cy="632079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1-d2crf0v0ctitcgma2e2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048000" y="1278890"/>
            <a:ext cx="6096000" cy="12128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2744788" y="2883535"/>
            <a:ext cx="6702425" cy="9080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40404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市场洞察与机会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610995" y="509112"/>
            <a:ext cx="864000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8-11-17:27:29-d2crf0f0ctitcgma2dm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8-11-17:27:29-d2crf0f0ctitcgma2dpg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8-11-17:27:31-d2crf0v0ctitcgma2e2g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4-d2crf1n0ctitcgma2ecg.png">    </p:cNvPr>
          <p:cNvPicPr>
            <a:picLocks noChangeAspect="1"/>
          </p:cNvPicPr>
          <p:nvPr/>
        </p:nvPicPr>
        <p:blipFill>
          <a:blip r:embed="rId1"/>
          <a:srcRect l="21" r="21" t="0" b="0"/>
          <a:stretch/>
        </p:blipFill>
        <p:spPr>
          <a:xfrm>
            <a:off x="0" y="-19050"/>
            <a:ext cx="12235815" cy="687705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3-d2crf1f0ctitcgma2ea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369570"/>
            <a:ext cx="670560" cy="68262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682355" y="-13970"/>
            <a:ext cx="3520440" cy="6871970"/>
          </a:xfrm>
          <a:prstGeom prst="roundRect">
            <a:avLst>
              <a:gd name="adj" fmla="val 0"/>
            </a:avLst>
          </a:prstGeom>
          <a:gradFill rotWithShape="1" flip="none">
            <a:gsLst>
              <a:gs pos="0">
                <a:srgbClr val="92D050"/>
              </a:gs>
              <a:gs pos="25000">
                <a:srgbClr val="92D050"/>
              </a:gs>
              <a:gs pos="73000">
                <a:srgbClr val="C9E828"/>
              </a:gs>
              <a:gs pos="100000">
                <a:srgbClr val="FFFF00"/>
              </a:gs>
            </a:gsLst>
            <a:lin ang="13500000" scaled="1"/>
          </a:gradFill>
          <a:ln/>
        </p:spPr>
      </p:sp>
      <p:sp>
        <p:nvSpPr>
          <p:cNvPr id="5" name="Text 1"/>
          <p:cNvSpPr/>
          <p:nvPr/>
        </p:nvSpPr>
        <p:spPr>
          <a:xfrm>
            <a:off x="8682355" y="-13970"/>
            <a:ext cx="3520440" cy="68719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808355" y="1544320"/>
            <a:ext cx="9264015" cy="17678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E9F6DB"/>
                </a:gs>
                <a:gs pos="100000">
                  <a:srgbClr val="92D050"/>
                </a:gs>
              </a:gsLst>
              <a:lin ang="2700000" scaled="1"/>
            </a:gra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808355" y="1544320"/>
            <a:ext cx="9264015" cy="1767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1046480" y="1765300"/>
            <a:ext cx="1325880" cy="1325880"/>
          </a:xfrm>
          <a:prstGeom prst="roundRect">
            <a:avLst>
              <a:gd name="adj" fmla="val 50000"/>
            </a:avLst>
          </a:prstGeom>
          <a:gradFill rotWithShape="1" flip="none">
            <a:gsLst>
              <a:gs pos="0">
                <a:srgbClr val="92D050"/>
              </a:gs>
              <a:gs pos="29000">
                <a:srgbClr val="92D050"/>
              </a:gs>
              <a:gs pos="100000">
                <a:srgbClr val="FFFF00"/>
              </a:gs>
            </a:gsLst>
            <a:lin ang="13500000" scaled="1"/>
          </a:gradFill>
          <a:ln/>
        </p:spPr>
      </p:sp>
      <p:sp>
        <p:nvSpPr>
          <p:cNvPr id="9" name="Text 5"/>
          <p:cNvSpPr/>
          <p:nvPr/>
        </p:nvSpPr>
        <p:spPr>
          <a:xfrm>
            <a:off x="1046480" y="1765300"/>
            <a:ext cx="1325880" cy="13258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808355" y="3789680"/>
            <a:ext cx="9264015" cy="17678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E9F6DB"/>
                </a:gs>
                <a:gs pos="100000">
                  <a:srgbClr val="92D050"/>
                </a:gs>
              </a:gsLst>
              <a:lin ang="2700000" scaled="1"/>
            </a:gra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808355" y="3789680"/>
            <a:ext cx="9264015" cy="1767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1046480" y="4010660"/>
            <a:ext cx="1325880" cy="1325880"/>
          </a:xfrm>
          <a:prstGeom prst="roundRect">
            <a:avLst>
              <a:gd name="adj" fmla="val 50000"/>
            </a:avLst>
          </a:prstGeom>
          <a:gradFill rotWithShape="1" flip="none">
            <a:gsLst>
              <a:gs pos="0">
                <a:srgbClr val="92D050"/>
              </a:gs>
              <a:gs pos="29000">
                <a:srgbClr val="92D050"/>
              </a:gs>
              <a:gs pos="100000">
                <a:srgbClr val="FFFF00"/>
              </a:gs>
            </a:gsLst>
            <a:lin ang="13500000" scaled="1"/>
          </a:gradFill>
          <a:ln/>
        </p:spPr>
      </p:sp>
      <p:sp>
        <p:nvSpPr>
          <p:cNvPr id="13" name="Text 9"/>
          <p:cNvSpPr/>
          <p:nvPr/>
        </p:nvSpPr>
        <p:spPr>
          <a:xfrm>
            <a:off x="1046480" y="4010660"/>
            <a:ext cx="1325880" cy="13258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1506220" y="405765"/>
            <a:ext cx="9799955" cy="425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节日消费趋势与潜力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1223264" y="2027319"/>
            <a:ext cx="972312" cy="6667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01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2630805" y="1822450"/>
            <a:ext cx="6779260" cy="27106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消费趋势增长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2630805" y="2174240"/>
            <a:ext cx="6779260" cy="5627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过去三年，节日消费总额以每年15%的速度增长，线上消费渗透率从30%提升至50%，人均客单价增长20%，表明节日消费市场潜力巨大。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1223264" y="4272679"/>
            <a:ext cx="972312" cy="6667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02</a:t>
            </a: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2630805" y="4067810"/>
            <a:ext cx="6779260" cy="27106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消费观念转变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2630805" y="4419600"/>
            <a:ext cx="6779260" cy="5627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随着代际变化，消费者更倾向于在节日进行自我犒赏，悦己型支出占比从20%上升至40%，为节日营销提供了新的方向。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4-d2crf1n0ctitcgma2ecg.png">    </p:cNvPr>
          <p:cNvPicPr>
            <a:picLocks noChangeAspect="1"/>
          </p:cNvPicPr>
          <p:nvPr/>
        </p:nvPicPr>
        <p:blipFill>
          <a:blip r:embed="rId1"/>
          <a:srcRect l="21" r="21" t="0" b="0"/>
          <a:stretch/>
        </p:blipFill>
        <p:spPr>
          <a:xfrm>
            <a:off x="0" y="-19050"/>
            <a:ext cx="12235815" cy="687705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3-d2crf1f0ctitcgma2ea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369570"/>
            <a:ext cx="670560" cy="68262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-635" y="-1905"/>
            <a:ext cx="4740275" cy="6859905"/>
          </a:xfrm>
          <a:prstGeom prst="rect">
            <a:avLst/>
          </a:prstGeom>
          <a:gradFill rotWithShape="1" flip="none">
            <a:gsLst>
              <a:gs pos="0">
                <a:srgbClr val="92D050"/>
              </a:gs>
              <a:gs pos="100000">
                <a:srgbClr val="6EAA2E"/>
              </a:gs>
            </a:gsLst>
            <a:lin ang="18900000" scaled="1"/>
          </a:gradFill>
          <a:ln/>
        </p:spPr>
      </p:sp>
      <p:sp>
        <p:nvSpPr>
          <p:cNvPr id="5" name="Text 1"/>
          <p:cNvSpPr/>
          <p:nvPr/>
        </p:nvSpPr>
        <p:spPr>
          <a:xfrm>
            <a:off x="-635" y="-1905"/>
            <a:ext cx="4740275" cy="6859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406400" y="1508760"/>
            <a:ext cx="3535680" cy="4556760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6EAA2E"/>
                </a:gs>
                <a:gs pos="30000">
                  <a:srgbClr val="6EAA2E"/>
                </a:gs>
                <a:gs pos="100000">
                  <a:srgbClr val="92D050"/>
                </a:gs>
              </a:gsLst>
              <a:lin ang="10800000" scaled="1"/>
            </a:gra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06400" y="1508760"/>
            <a:ext cx="3535680" cy="45567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5120" y="319405"/>
            <a:ext cx="3785235" cy="425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目标人群情绪动因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568325" y="2587625"/>
            <a:ext cx="3178810" cy="0"/>
          </a:xfrm>
          <a:prstGeom prst="line">
            <a:avLst/>
          </a:prstGeom>
          <a:noFill/>
          <a:ln w="31750">
            <a:solidFill>
              <a:srgbClr val="92D050"/>
            </a:solidFill>
            <a:prstDash val="solid"/>
            <a:headEnd type="none"/>
            <a:tailEnd type="none"/>
          </a:ln>
        </p:spPr>
      </p:sp>
      <p:sp>
        <p:nvSpPr>
          <p:cNvPr id="10" name="Shape 6"/>
          <p:cNvSpPr/>
          <p:nvPr/>
        </p:nvSpPr>
        <p:spPr>
          <a:xfrm>
            <a:off x="568325" y="2498725"/>
            <a:ext cx="3178810" cy="0"/>
          </a:xfrm>
          <a:prstGeom prst="line">
            <a:avLst/>
          </a:prstGeom>
          <a:noFill/>
          <a:ln w="12700">
            <a:solidFill>
              <a:srgbClr val="92D050"/>
            </a:solidFill>
            <a:prstDash val="solid"/>
            <a:headEnd type="none"/>
            <a:tailEnd type="none"/>
          </a:ln>
        </p:spPr>
      </p:sp>
      <p:sp>
        <p:nvSpPr>
          <p:cNvPr id="11" name="Shape 7"/>
          <p:cNvSpPr/>
          <p:nvPr/>
        </p:nvSpPr>
        <p:spPr>
          <a:xfrm>
            <a:off x="5000625" y="1233805"/>
            <a:ext cx="6316980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6EAA2E"/>
                </a:gs>
                <a:gs pos="30000">
                  <a:srgbClr val="6EAA2E"/>
                </a:gs>
                <a:gs pos="100000">
                  <a:srgbClr val="92D050"/>
                </a:gs>
              </a:gsLst>
              <a:lin ang="10800000" scaled="1"/>
            </a:gra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5000625" y="1233805"/>
            <a:ext cx="6316980" cy="19056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 rot="5400000">
            <a:off x="5269230" y="1395095"/>
            <a:ext cx="271145" cy="252730"/>
          </a:xfrm>
          <a:prstGeom prst="triangle">
            <a:avLst>
              <a:gd name="adj" fmla="val 50000"/>
            </a:avLst>
          </a:prstGeom>
          <a:solidFill>
            <a:srgbClr val="6EAA2E"/>
          </a:solidFill>
          <a:ln/>
        </p:spPr>
      </p:sp>
      <p:sp>
        <p:nvSpPr>
          <p:cNvPr id="14" name="Text 10"/>
          <p:cNvSpPr/>
          <p:nvPr/>
        </p:nvSpPr>
        <p:spPr>
          <a:xfrm rot="5400000">
            <a:off x="5269230" y="1395095"/>
            <a:ext cx="271145" cy="252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1"/>
          <p:cNvSpPr/>
          <p:nvPr/>
        </p:nvSpPr>
        <p:spPr>
          <a:xfrm>
            <a:off x="5000625" y="3707765"/>
            <a:ext cx="6316980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6EAA2E"/>
                </a:gs>
                <a:gs pos="30000">
                  <a:srgbClr val="6EAA2E"/>
                </a:gs>
                <a:gs pos="100000">
                  <a:srgbClr val="92D050"/>
                </a:gs>
              </a:gsLst>
              <a:lin ang="10800000" scaled="1"/>
            </a:gra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5000625" y="3707765"/>
            <a:ext cx="6316980" cy="19056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 rot="5400000">
            <a:off x="5269230" y="3869055"/>
            <a:ext cx="271145" cy="252730"/>
          </a:xfrm>
          <a:prstGeom prst="triangle">
            <a:avLst>
              <a:gd name="adj" fmla="val 50000"/>
            </a:avLst>
          </a:prstGeom>
          <a:solidFill>
            <a:srgbClr val="6EAA2E"/>
          </a:solidFill>
          <a:ln/>
        </p:spPr>
      </p:sp>
      <p:sp>
        <p:nvSpPr>
          <p:cNvPr id="18" name="Text 14"/>
          <p:cNvSpPr/>
          <p:nvPr/>
        </p:nvSpPr>
        <p:spPr>
          <a:xfrm rot="5400000">
            <a:off x="5269230" y="3869055"/>
            <a:ext cx="271145" cy="252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568325" y="1746250"/>
            <a:ext cx="3178810" cy="298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仪式感需求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568960" y="2661920"/>
            <a:ext cx="3182620" cy="146288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消费者在节日追求仪式感，通过特定的消费行为来增强节日氛围，如购买特定礼物或参与节日活动，以满足情感需求。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5586095" y="1362710"/>
            <a:ext cx="5475605" cy="27106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社交货币价值</a:t>
            </a: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5163185" y="1706245"/>
            <a:ext cx="590550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节日消费成为社交货币，消费者愿意为具有话题性和分享价值的产品买单，以此在社交圈中展示个性和品味。</a:t>
            </a: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5586095" y="3836670"/>
            <a:ext cx="5475605" cy="27106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限时稀缺心理</a:t>
            </a:r>
            <a:endParaRPr lang="en-US" sz="1600" dirty="0"/>
          </a:p>
        </p:txBody>
      </p:sp>
      <p:sp>
        <p:nvSpPr>
          <p:cNvPr id="24" name="Text 20"/>
          <p:cNvSpPr/>
          <p:nvPr/>
        </p:nvSpPr>
        <p:spPr>
          <a:xfrm>
            <a:off x="5163185" y="4180205"/>
            <a:ext cx="590550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限时和稀缺性激发消费者的购买欲望，节日限定产品或限时优惠能够有效吸引消费者，提升购买转化率。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1-d2crf0v0ctitcgma2e40.png">    </p:cNvPr>
          <p:cNvPicPr>
            <a:picLocks noChangeAspect="1"/>
          </p:cNvPicPr>
          <p:nvPr/>
        </p:nvPicPr>
        <p:blipFill>
          <a:blip r:embed="rId1"/>
          <a:srcRect l="20" r="20" t="0" b="0"/>
          <a:stretch/>
        </p:blipFill>
        <p:spPr>
          <a:xfrm>
            <a:off x="-11430" y="-24130"/>
            <a:ext cx="11249025" cy="632079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1-d2crf0v0ctitcgma2e2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048000" y="1278890"/>
            <a:ext cx="6096000" cy="12128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02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2744788" y="2883535"/>
            <a:ext cx="6702425" cy="9080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40404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策略总览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610995" y="509112"/>
            <a:ext cx="864000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8-11-17:27:29-d2crf0f0ctitcgma2dm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8-11-17:27:29-d2crf0f0ctitcgma2dpg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8-11-17:27:31-d2crf0v0ctitcgma2e2g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  <a:ln/>
        </p:spPr>
      </p:sp>
      <p:sp>
        <p:nvSpPr>
          <p:cNvPr id="3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  <a:ln/>
        </p:spPr>
      </p:sp>
      <p:sp>
        <p:nvSpPr>
          <p:cNvPr id="5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6" name="Image 0" descr="https://test-kimi-img.moonshot.cn/pub/slides/slides_tmpl/image/25-08-11-17:27:32-d2crf170ctitcgma2e6g.png">    </p:cNvPr>
          <p:cNvPicPr>
            <a:picLocks noChangeAspect="1"/>
          </p:cNvPicPr>
          <p:nvPr/>
        </p:nvPicPr>
        <p:blipFill>
          <a:blip r:embed="rId1"/>
          <a:srcRect l="16" r="16" t="0" b="0"/>
          <a:stretch/>
        </p:blipFill>
        <p:spPr>
          <a:xfrm>
            <a:off x="-17145" y="5715"/>
            <a:ext cx="12218670" cy="686435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 flipH="1">
            <a:off x="1953895" y="5340985"/>
            <a:ext cx="495300" cy="490855"/>
          </a:xfrm>
          <a:prstGeom prst="ellipse">
            <a:avLst/>
          </a:prstGeom>
          <a:gradFill rotWithShape="1" flip="none">
            <a:gsLst>
              <a:gs pos="0">
                <a:srgbClr val="92D050"/>
              </a:gs>
              <a:gs pos="29000">
                <a:srgbClr val="92D050"/>
              </a:gs>
              <a:gs pos="100000">
                <a:srgbClr val="FFFF00"/>
              </a:gs>
            </a:gsLst>
            <a:lin ang="10800000" scaled="1"/>
          </a:gradFill>
          <a:ln/>
        </p:spPr>
      </p:sp>
      <p:sp>
        <p:nvSpPr>
          <p:cNvPr id="8" name="Text 5"/>
          <p:cNvSpPr/>
          <p:nvPr/>
        </p:nvSpPr>
        <p:spPr>
          <a:xfrm>
            <a:off x="1953895" y="5340985"/>
            <a:ext cx="495300" cy="4908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902970" y="1649095"/>
            <a:ext cx="10354945" cy="4533900"/>
          </a:xfrm>
          <a:prstGeom prst="roundRect">
            <a:avLst>
              <a:gd name="adj" fmla="val 8217"/>
            </a:avLst>
          </a:prstGeom>
          <a:solidFill>
            <a:srgbClr val="FFFFFF"/>
          </a:solidFill>
          <a:ln w="12700">
            <a:gradFill rotWithShape="1" flip="none">
              <a:gsLst>
                <a:gs pos="0">
                  <a:srgbClr val="92D050"/>
                </a:gs>
                <a:gs pos="100000">
                  <a:srgbClr val="FFFF00"/>
                </a:gs>
              </a:gsLst>
              <a:lin ang="2700000" scaled="1"/>
            </a:gra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02970" y="1649095"/>
            <a:ext cx="10354945" cy="45339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1" name="Image 1" descr="https://test-kimi-img.moonshot.cn/pub/slides/slides_tmpl/image/25-08-11-17:27:32-d2crf170ctitcgma2e60.png">    </p:cNvPr>
          <p:cNvPicPr>
            <a:picLocks noChangeAspect="1"/>
          </p:cNvPicPr>
          <p:nvPr/>
        </p:nvPicPr>
        <p:blipFill>
          <a:blip r:embed="rId2"/>
          <a:srcRect l="0" r="0" t="16" b="16"/>
          <a:stretch/>
        </p:blipFill>
        <p:spPr>
          <a:xfrm>
            <a:off x="6775450" y="2091055"/>
            <a:ext cx="3947795" cy="3661410"/>
          </a:xfrm>
          <a:prstGeom prst="roundRect">
            <a:avLst>
              <a:gd name="adj" fmla="val 5380"/>
            </a:avLst>
          </a:prstGeom>
        </p:spPr>
      </p:pic>
      <p:sp>
        <p:nvSpPr>
          <p:cNvPr id="12" name="Shape 8"/>
          <p:cNvSpPr/>
          <p:nvPr/>
        </p:nvSpPr>
        <p:spPr>
          <a:xfrm>
            <a:off x="1309370" y="2899410"/>
            <a:ext cx="4860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13" name="Text 9"/>
          <p:cNvSpPr/>
          <p:nvPr/>
        </p:nvSpPr>
        <p:spPr>
          <a:xfrm>
            <a:off x="1506220" y="405765"/>
            <a:ext cx="9799955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营销目标与北极星指标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1273810" y="2357755"/>
            <a:ext cx="4927600" cy="4603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2B2F36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明确营销目标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1309370" y="3060065"/>
            <a:ext cx="4941570" cy="285328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2B2F36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本次节日营销的目标是提升节日档期的销售额占比至30%，新客获取量增长50%，会员复购率提升至40%，确保营销活动的规模与质量。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4-d2crf1n0ctitcgma2ecg.png">    </p:cNvPr>
          <p:cNvPicPr>
            <a:picLocks noChangeAspect="1"/>
          </p:cNvPicPr>
          <p:nvPr/>
        </p:nvPicPr>
        <p:blipFill>
          <a:blip r:embed="rId1"/>
          <a:srcRect l="21" r="21" t="0" b="0"/>
          <a:stretch/>
        </p:blipFill>
        <p:spPr>
          <a:xfrm>
            <a:off x="0" y="-19050"/>
            <a:ext cx="12235815" cy="687705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3-d2crf1f0ctitcgma2ea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369570"/>
            <a:ext cx="670560" cy="68262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213360" y="1508125"/>
            <a:ext cx="11765280" cy="4257040"/>
          </a:xfrm>
          <a:prstGeom prst="roundRect">
            <a:avLst>
              <a:gd name="adj" fmla="val 8569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6EAA2E"/>
                </a:gs>
                <a:gs pos="38000">
                  <a:srgbClr val="77B437">
                    <a:alpha val="0"/>
                  </a:srgbClr>
                </a:gs>
                <a:gs pos="66000">
                  <a:srgbClr val="80BD3F">
                    <a:alpha val="0"/>
                  </a:srgbClr>
                </a:gs>
                <a:gs pos="100000">
                  <a:srgbClr val="92D050"/>
                </a:gs>
              </a:gsLst>
              <a:lin ang="0" scaled="1"/>
            </a:gra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213360" y="1508125"/>
            <a:ext cx="11765280" cy="42570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 flipH="1">
            <a:off x="3959860" y="1500505"/>
            <a:ext cx="4272280" cy="4272280"/>
          </a:xfrm>
          <a:prstGeom prst="ellipse">
            <a:avLst/>
          </a:prstGeom>
          <a:solidFill>
            <a:srgbClr val="92D050">
              <a:alpha val="12941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3959860" y="1500505"/>
            <a:ext cx="4272280" cy="42722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 flipH="1">
            <a:off x="4408805" y="1949450"/>
            <a:ext cx="3374390" cy="337439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92D050"/>
            </a:solidFill>
            <a:prstDash val="dash"/>
          </a:ln>
        </p:spPr>
      </p:sp>
      <p:sp>
        <p:nvSpPr>
          <p:cNvPr id="9" name="Text 5"/>
          <p:cNvSpPr/>
          <p:nvPr/>
        </p:nvSpPr>
        <p:spPr>
          <a:xfrm>
            <a:off x="4408805" y="1949450"/>
            <a:ext cx="3374390" cy="33743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 flipH="1">
            <a:off x="5010785" y="2551430"/>
            <a:ext cx="2171065" cy="2171065"/>
          </a:xfrm>
          <a:prstGeom prst="ellipse">
            <a:avLst/>
          </a:prstGeom>
          <a:gradFill rotWithShape="1" flip="none">
            <a:gsLst>
              <a:gs pos="0">
                <a:srgbClr val="92D050"/>
              </a:gs>
              <a:gs pos="29000">
                <a:srgbClr val="92D050"/>
              </a:gs>
              <a:gs pos="100000">
                <a:srgbClr val="FFFF00"/>
              </a:gs>
            </a:gsLst>
            <a:lin ang="13500000" scaled="1"/>
          </a:gradFill>
          <a:ln/>
        </p:spPr>
      </p:sp>
      <p:sp>
        <p:nvSpPr>
          <p:cNvPr id="11" name="Text 7"/>
          <p:cNvSpPr/>
          <p:nvPr/>
        </p:nvSpPr>
        <p:spPr>
          <a:xfrm>
            <a:off x="5010785" y="2551430"/>
            <a:ext cx="2171065" cy="21710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 flipH="1">
            <a:off x="4675505" y="2216150"/>
            <a:ext cx="2840990" cy="2840990"/>
          </a:xfrm>
          <a:prstGeom prst="ellipse">
            <a:avLst/>
          </a:prstGeom>
          <a:solidFill>
            <a:srgbClr val="92D050">
              <a:alpha val="12941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4675505" y="2216150"/>
            <a:ext cx="2840990" cy="28409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4" name="Image 2" descr="https://test-kimi-img.moonshot.cn/pub/slides/slides_tmpl/image/25-08-11-17:27:34-d2crf1n0ctitcgma2ec0.sv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5610" y="3046730"/>
            <a:ext cx="1189990" cy="118999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506220" y="405765"/>
            <a:ext cx="9799955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核心主题与故事主轴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579755" y="2103120"/>
            <a:ext cx="3117850" cy="7067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49711E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统一主题</a:t>
            </a:r>
            <a:endParaRPr lang="en-US" sz="1600" dirty="0"/>
          </a:p>
        </p:txBody>
      </p:sp>
      <p:sp>
        <p:nvSpPr>
          <p:cNvPr id="17" name="Text 12"/>
          <p:cNvSpPr/>
          <p:nvPr/>
        </p:nvSpPr>
        <p:spPr>
          <a:xfrm>
            <a:off x="560705" y="2835275"/>
            <a:ext cx="3116580" cy="2811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本次节日营销的核心主题为‘把节日过成日常’，将产品卖点转化为情感故事，让消费者在日常中也能感受到节日的快乐。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479155" y="2103120"/>
            <a:ext cx="3117850" cy="7067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>
                <a:solidFill>
                  <a:srgbClr val="49711E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叙事节奏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8460105" y="2835275"/>
            <a:ext cx="3116580" cy="2811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营销活动分为预热、引爆、延续三个阶段，通过不同阶段的叙事节奏，确保各渠道信息一致并层层递进，吸引消费者的持续关注。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8-11-17:27:31-d2crf0v0ctitcgma2e40.png">    </p:cNvPr>
          <p:cNvPicPr>
            <a:picLocks noChangeAspect="1"/>
          </p:cNvPicPr>
          <p:nvPr/>
        </p:nvPicPr>
        <p:blipFill>
          <a:blip r:embed="rId1"/>
          <a:srcRect l="20" r="20" t="0" b="0"/>
          <a:stretch/>
        </p:blipFill>
        <p:spPr>
          <a:xfrm>
            <a:off x="-11430" y="-24130"/>
            <a:ext cx="11249025" cy="632079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8-11-17:27:31-d2crf0v0ctitcgma2e2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048000" y="1278890"/>
            <a:ext cx="6096000" cy="13220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solidFill>
                  <a:srgbClr val="00000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03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2744788" y="2883535"/>
            <a:ext cx="6702425" cy="19380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40404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产品组合与定价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610995" y="509112"/>
            <a:ext cx="864000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8-11-17:27:29-d2crf0f0ctitcgma2dm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8-11-17:27:29-d2crf0f0ctitcgma2dn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8-11-17:27:29-d2crf0f0ctitcgma2dmg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8-11-17:27:29-d2crf0f0ctitcgma2dpg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8-11-17:27:31-d2crf0v0ctitcgma2e2g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0F0"/>
      </a:accent1>
      <a:accent2>
        <a:srgbClr val="92D050"/>
      </a:accent2>
      <a:accent3>
        <a:srgbClr val="FFFF00"/>
      </a:accent3>
      <a:accent4>
        <a:srgbClr val="FFC000"/>
      </a:accent4>
      <a:accent5>
        <a:srgbClr val="7030A0"/>
      </a:accent5>
      <a:accent6>
        <a:srgbClr val="FF920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节日营销全景攻略</dc:title>
  <dc:subject>节日营销全景攻略</dc:subject>
  <dc:creator>Kimi</dc:creator>
  <cp:lastModifiedBy>Kimi</cp:lastModifiedBy>
  <cp:revision>1</cp:revision>
  <dcterms:created xsi:type="dcterms:W3CDTF">2025-12-11T22:30:49Z</dcterms:created>
  <dcterms:modified xsi:type="dcterms:W3CDTF">2025-12-11T22:30:49Z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{"Label":"节日营销全景攻略","ContentProducer":"001191110108MACG2KBH8F10000","ProduceID":"d4tk9suom6pola9bhur0","ReservedCode1":"","ContentPropagator":"001191110108MACG2KBH8F20000","PropagateID":"d4tk9suom6pola9bhur0","ReservedCode2":""}</vt:lpwstr>
  </property>
</Properties>
</file>