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embeddedFontLst>
    <p:embeddedFont>
      <p:font typeface="MiSans" charset="-122" pitchFamily="34"/>
      <p:regular r:id="rId2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image" Target="../media/image-1-2.png"/><Relationship Id="rId3" Type="http://schemas.openxmlformats.org/officeDocument/2006/relationships/image" Target="../media/image-1-3.sv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2-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image" Target="../media/image-12-2.png"/><Relationship Id="rId3" Type="http://schemas.openxmlformats.org/officeDocument/2006/relationships/image" Target="../media/image-4-3.png"/><Relationship Id="rId4" Type="http://schemas.openxmlformats.org/officeDocument/2006/relationships/image" Target="../media/image-12-4.png"/><Relationship Id="rId5" Type="http://schemas.openxmlformats.org/officeDocument/2006/relationships/image" Target="../media/image-12-4.png"/><Relationship Id="rId6" Type="http://schemas.openxmlformats.org/officeDocument/2006/relationships/image" Target="../media/image-12-4.png"/><Relationship Id="rId7" Type="http://schemas.openxmlformats.org/officeDocument/2006/relationships/image" Target="../media/image-12-7.png"/><Relationship Id="rId8" Type="http://schemas.openxmlformats.org/officeDocument/2006/relationships/image" Target="../media/image-12-7.png"/><Relationship Id="rId9" Type="http://schemas.openxmlformats.org/officeDocument/2006/relationships/image" Target="../media/image-12-9.jp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2-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jpeg"/><Relationship Id="rId2" Type="http://schemas.openxmlformats.org/officeDocument/2006/relationships/image" Target="../media/image-4-3.png"/><Relationship Id="rId3" Type="http://schemas.openxmlformats.org/officeDocument/2006/relationships/image" Target="../media/image-14-3.png"/><Relationship Id="rId4" Type="http://schemas.openxmlformats.org/officeDocument/2006/relationships/image" Target="../media/image-14-3.png"/><Relationship Id="rId5" Type="http://schemas.openxmlformats.org/officeDocument/2006/relationships/image" Target="../media/image-2-8.png"/><Relationship Id="rId6" Type="http://schemas.openxmlformats.org/officeDocument/2006/relationships/image" Target="../media/image-9-2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image" Target="../media/image-4-3.png"/><Relationship Id="rId3" Type="http://schemas.openxmlformats.org/officeDocument/2006/relationships/image" Target="../media/image-2-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2-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jpeg"/><Relationship Id="rId2" Type="http://schemas.openxmlformats.org/officeDocument/2006/relationships/image" Target="../media/image-17-2.png"/><Relationship Id="rId3" Type="http://schemas.openxmlformats.org/officeDocument/2006/relationships/image" Target="../media/image-17-2.png"/><Relationship Id="rId4" Type="http://schemas.openxmlformats.org/officeDocument/2006/relationships/image" Target="../media/image-17-2.png"/><Relationship Id="rId5" Type="http://schemas.openxmlformats.org/officeDocument/2006/relationships/image" Target="../media/image-4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jpeg"/><Relationship Id="rId2" Type="http://schemas.openxmlformats.org/officeDocument/2006/relationships/image" Target="../media/image-1-4.png"/><Relationship Id="rId3" Type="http://schemas.openxmlformats.org/officeDocument/2006/relationships/image" Target="../media/image-18-3.jp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5-3.png"/><Relationship Id="rId7" Type="http://schemas.openxmlformats.org/officeDocument/2006/relationships/image" Target="../media/image-5-4.png"/><Relationship Id="rId8" Type="http://schemas.openxmlformats.org/officeDocument/2006/relationships/image" Target="../media/image-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2-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jpeg"/><Relationship Id="rId2" Type="http://schemas.openxmlformats.org/officeDocument/2006/relationships/image" Target="../media/image-4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2-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2-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image" Target="../media/image-2-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image" Target="../media/image-4-3.png"/><Relationship Id="rId3" Type="http://schemas.openxmlformats.org/officeDocument/2006/relationships/image" Target="../media/image-1-4.png"/><Relationship Id="rId4" Type="http://schemas.openxmlformats.org/officeDocument/2006/relationships/image" Target="../media/image-2-8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image" Target="../media/image-9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958000"/>
            <a:ext cx="12192000" cy="900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5958000"/>
            <a:ext cx="12192000" cy="900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 flipH="1" rot="5400000">
            <a:off x="-180000" y="6138000"/>
            <a:ext cx="900000" cy="540000"/>
          </a:xfrm>
          <a:prstGeom prst="round2SameRect">
            <a:avLst>
              <a:gd name="adj1" fmla="val 27924"/>
              <a:gd name="adj2" fmla="val 0"/>
            </a:avLst>
          </a:prstGeom>
          <a:gradFill rotWithShape="1" flip="none">
            <a:gsLst>
              <a:gs pos="0">
                <a:srgbClr val="2C53FC"/>
              </a:gs>
              <a:gs pos="51000">
                <a:srgbClr val="2C53FC"/>
              </a:gs>
              <a:gs pos="97000">
                <a:srgbClr val="766BFD"/>
              </a:gs>
              <a:gs pos="100000">
                <a:srgbClr val="766BFD"/>
              </a:gs>
            </a:gsLst>
            <a:lin ang="16200000" scaled="1"/>
          </a:gradFill>
          <a:ln/>
        </p:spPr>
      </p:sp>
      <p:sp>
        <p:nvSpPr>
          <p:cNvPr id="5" name="Text 3"/>
          <p:cNvSpPr/>
          <p:nvPr/>
        </p:nvSpPr>
        <p:spPr>
          <a:xfrm rot="5400000">
            <a:off x="-180000" y="6138000"/>
            <a:ext cx="900000" cy="540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6" name="Image 0" descr="https://kimi-img.moonshot.cn/pub/slides/slides_tmpl/image/25-10-09-17:04:53-d3jnld8s8jdo4os5djag.sv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367" y="6306662"/>
            <a:ext cx="202678" cy="202678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263900" y="6422513"/>
            <a:ext cx="5664200" cy="0"/>
          </a:xfrm>
          <a:prstGeom prst="line">
            <a:avLst/>
          </a:prstGeom>
          <a:noFill/>
          <a:ln w="19050">
            <a:solidFill>
              <a:srgbClr val="E3E1FF">
                <a:alpha val="70196"/>
              </a:srgbClr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 rot="17760000">
            <a:off x="10877550" y="88265"/>
            <a:ext cx="1242695" cy="1242695"/>
          </a:xfrm>
          <a:prstGeom prst="ellipse">
            <a:avLst/>
          </a:prstGeom>
          <a:gradFill rotWithShape="1" flip="none">
            <a:gsLst>
              <a:gs pos="0">
                <a:srgbClr val="766BFD">
                  <a:alpha val="34000"/>
                </a:srgbClr>
              </a:gs>
              <a:gs pos="76000">
                <a:srgbClr val="766BFD">
                  <a:alpha val="3000"/>
                </a:srgbClr>
              </a:gs>
              <a:gs pos="100000">
                <a:srgbClr val="766BFD">
                  <a:alpha val="3000"/>
                </a:srgbClr>
              </a:gs>
            </a:gsLst>
            <a:lin ang="0" scaled="1"/>
          </a:gradFill>
          <a:ln/>
        </p:spPr>
      </p:sp>
      <p:sp>
        <p:nvSpPr>
          <p:cNvPr id="9" name="Text 6"/>
          <p:cNvSpPr/>
          <p:nvPr/>
        </p:nvSpPr>
        <p:spPr>
          <a:xfrm rot="17760000">
            <a:off x="10877550" y="88265"/>
            <a:ext cx="1242695" cy="12426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0" name="Image 1" descr="https://kimi-img.moonshot.cn/pub/slides/slides_tmpl/image/25-10-09-17:04:53-d3jnld8s8jdo4os5djc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830580"/>
            <a:ext cx="12191365" cy="515048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688986" y="1960450"/>
            <a:ext cx="3451083" cy="92945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b"/>
          <a:lstStyle/>
          <a:p>
            <a:pPr>
              <a:lnSpc>
                <a:spcPct val="100000"/>
              </a:lnSpc>
            </a:pPr>
            <a:r>
              <a:rPr lang="en-US" sz="62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新品发布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858453" y="6156000"/>
            <a:ext cx="2880000" cy="504000"/>
          </a:xfrm>
          <a:custGeom>
            <a:avLst/>
            <a:gdLst/>
            <a:ahLst/>
            <a:cxnLst/>
            <a:rect l="l" t="t" r="r" b="b"/>
            <a:pathLst>
              <a:path w="2880000" h="504000">
                <a:moveTo>
                  <a:pt x="0" y="0"/>
                </a:moveTo>
                <a:lnTo>
                  <a:pt x="2880000" y="0"/>
                </a:lnTo>
                <a:lnTo>
                  <a:pt x="2880000" y="504000"/>
                </a:lnTo>
                <a:lnTo>
                  <a:pt x="0" y="504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858453" y="6156000"/>
            <a:ext cx="2880000" cy="504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汇报日期：2025/01/01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1899066" y="3850381"/>
            <a:ext cx="2880000" cy="545393"/>
          </a:xfrm>
          <a:prstGeom prst="roundRect">
            <a:avLst>
              <a:gd name="adj" fmla="val 50000"/>
            </a:avLst>
          </a:prstGeom>
          <a:gradFill rotWithShape="1" flip="none">
            <a:gsLst>
              <a:gs pos="0">
                <a:srgbClr val="2C53FC"/>
              </a:gs>
              <a:gs pos="87000">
                <a:srgbClr val="36BFE6"/>
              </a:gs>
              <a:gs pos="100000">
                <a:srgbClr val="36BFE6"/>
              </a:gs>
            </a:gsLst>
            <a:lin ang="0" scaled="1"/>
          </a:gradFill>
          <a:ln/>
        </p:spPr>
      </p:sp>
      <p:sp>
        <p:nvSpPr>
          <p:cNvPr id="15" name="Text 11"/>
          <p:cNvSpPr/>
          <p:nvPr/>
        </p:nvSpPr>
        <p:spPr>
          <a:xfrm>
            <a:off x="1899066" y="3850381"/>
            <a:ext cx="2880000" cy="54539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汇报人：Kimi AI</a:t>
            </a:r>
            <a:endParaRPr lang="en-US" sz="1600" dirty="0"/>
          </a:p>
        </p:txBody>
      </p:sp>
      <p:pic>
        <p:nvPicPr>
          <p:cNvPr id="16" name="Image 2" descr="https://kimi-img.moonshot.cn/pub/slides/slides_tmpl/image/25-10-09-17:04:55-d3jnldos8jdo4os5djn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670550" y="932180"/>
            <a:ext cx="7790180" cy="438213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4:54-d3jnldgs8jdo4os5djl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225" y="1602105"/>
            <a:ext cx="2609850" cy="1295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43650" y="2999740"/>
            <a:ext cx="5178425" cy="19754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r">
              <a:lnSpc>
                <a:spcPct val="100000"/>
              </a:lnSpc>
            </a:pPr>
            <a:r>
              <a:rPr lang="en-US" sz="5400" dirty="0">
                <a:solidFill>
                  <a:srgbClr val="001A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市场打法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9338310" y="1388745"/>
            <a:ext cx="1624965" cy="172212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9338310" y="1388745"/>
            <a:ext cx="1624965" cy="17221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ct val="100000"/>
              </a:lnSpc>
            </a:pPr>
            <a:r>
              <a:rPr lang="en-US" sz="9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pic>
        <p:nvPicPr>
          <p:cNvPr id="6" name="Image 1" descr="https://kimi-img.moonshot.cn/pub/slides/slides_tmpl/image/25-10-09-17:04:54-d3jnldgs8jdo4os5djf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715" y="256540"/>
            <a:ext cx="1314450" cy="25717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5:01-d3jnlf8s8jdo4os5djt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" y="772795"/>
            <a:ext cx="3595370" cy="531304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63845" y="996315"/>
            <a:ext cx="5632450" cy="1609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0D0D0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细分市场首战即爆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527685" y="1478280"/>
            <a:ext cx="152400" cy="696595"/>
          </a:xfrm>
          <a:prstGeom prst="round2SameRect">
            <a:avLst>
              <a:gd name="adj1" fmla="val 50000"/>
              <a:gd name="adj2" fmla="val 0"/>
            </a:avLst>
          </a:prstGeom>
          <a:gradFill rotWithShape="1" flip="none">
            <a:gsLst>
              <a:gs pos="0">
                <a:srgbClr val="0190EB">
                  <a:alpha val="0"/>
                </a:srgbClr>
              </a:gs>
              <a:gs pos="18000">
                <a:srgbClr val="0190EB">
                  <a:alpha val="0"/>
                </a:srgbClr>
              </a:gs>
              <a:gs pos="100000">
                <a:srgbClr val="0190EB"/>
              </a:gs>
            </a:gsLst>
            <a:lin ang="16200000" scaled="1"/>
          </a:gradFill>
          <a:ln/>
        </p:spPr>
      </p:sp>
      <p:sp>
        <p:nvSpPr>
          <p:cNvPr id="5" name="Text 2"/>
          <p:cNvSpPr/>
          <p:nvPr/>
        </p:nvSpPr>
        <p:spPr>
          <a:xfrm>
            <a:off x="527685" y="1478280"/>
            <a:ext cx="152400" cy="6965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208280" y="4705350"/>
            <a:ext cx="471805" cy="1961515"/>
          </a:xfrm>
          <a:prstGeom prst="round2SameRect">
            <a:avLst>
              <a:gd name="adj1" fmla="val 50000"/>
              <a:gd name="adj2" fmla="val 0"/>
            </a:avLst>
          </a:prstGeom>
          <a:gradFill rotWithShape="1" flip="none">
            <a:gsLst>
              <a:gs pos="0">
                <a:srgbClr val="0190EB">
                  <a:alpha val="0"/>
                </a:srgbClr>
              </a:gs>
              <a:gs pos="18000">
                <a:srgbClr val="0190EB">
                  <a:alpha val="0"/>
                </a:srgbClr>
              </a:gs>
              <a:gs pos="100000">
                <a:srgbClr val="4874CB"/>
              </a:gs>
            </a:gsLst>
            <a:lin ang="16200000" scaled="1"/>
          </a:gradFill>
          <a:ln/>
        </p:spPr>
      </p:sp>
      <p:sp>
        <p:nvSpPr>
          <p:cNvPr id="7" name="Text 4"/>
          <p:cNvSpPr/>
          <p:nvPr/>
        </p:nvSpPr>
        <p:spPr>
          <a:xfrm>
            <a:off x="208280" y="4705350"/>
            <a:ext cx="471805" cy="19615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552950" y="3428365"/>
            <a:ext cx="669925" cy="2865120"/>
          </a:xfrm>
          <a:prstGeom prst="round2SameRect">
            <a:avLst>
              <a:gd name="adj1" fmla="val 50000"/>
              <a:gd name="adj2" fmla="val 0"/>
            </a:avLst>
          </a:prstGeom>
          <a:gradFill rotWithShape="1" flip="none">
            <a:gsLst>
              <a:gs pos="0">
                <a:srgbClr val="0190EB">
                  <a:alpha val="0"/>
                </a:srgbClr>
              </a:gs>
              <a:gs pos="18000">
                <a:srgbClr val="0190EB">
                  <a:alpha val="0"/>
                </a:srgbClr>
              </a:gs>
              <a:gs pos="100000">
                <a:srgbClr val="4874CB"/>
              </a:gs>
            </a:gsLst>
            <a:lin ang="16200000" scaled="1"/>
          </a:gradFill>
          <a:ln/>
        </p:spPr>
      </p:sp>
      <p:sp>
        <p:nvSpPr>
          <p:cNvPr id="9" name="Text 6"/>
          <p:cNvSpPr/>
          <p:nvPr/>
        </p:nvSpPr>
        <p:spPr>
          <a:xfrm>
            <a:off x="4552950" y="3428365"/>
            <a:ext cx="669925" cy="28651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363845" y="3049270"/>
            <a:ext cx="6183630" cy="461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细分市场选择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363845" y="3608705"/>
            <a:ext cx="5273040" cy="2265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我们选择了办公和智能家居两个细分市场作为切入点，这两个市场用户集中、需求明确，且对新产品的接受度较高。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5:03-d3jnlfos8jdo4os5dk5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670" y="4167505"/>
            <a:ext cx="3594100" cy="241617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7:04:54-d3jnldgs8jdo4os5djl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2258060"/>
            <a:ext cx="6947535" cy="840105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7:05:03-d3jnlfos8jdo4os5dk5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38" y="4041458"/>
            <a:ext cx="2489200" cy="88900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10-09-17:05:03-d3jnlfos8jdo4os5dk5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190" y="4041458"/>
            <a:ext cx="2489200" cy="88900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7:05:03-d3jnlfos8jdo4os5dk5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7603" y="4051618"/>
            <a:ext cx="2489200" cy="88900"/>
          </a:xfrm>
          <a:prstGeom prst="rect">
            <a:avLst/>
          </a:prstGeom>
        </p:spPr>
      </p:pic>
      <p:pic>
        <p:nvPicPr>
          <p:cNvPr id="7" name="Image 5" descr="https://kimi-img.moonshot.cn/pub/slides/slides_tmpl/image/25-10-09-17:05:03-d3jnlfos8jdo4os5dk60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8097" y="3631248"/>
            <a:ext cx="25400" cy="3060700"/>
          </a:xfrm>
          <a:prstGeom prst="rect">
            <a:avLst/>
          </a:prstGeom>
        </p:spPr>
      </p:pic>
      <p:pic>
        <p:nvPicPr>
          <p:cNvPr id="8" name="Image 6" descr="https://kimi-img.moonshot.cn/pub/slides/slides_tmpl/image/25-10-09-17:05:03-d3jnlfos8jdo4os5dk60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5599" y="3656648"/>
            <a:ext cx="25400" cy="30607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0" y="2174240"/>
            <a:ext cx="12192000" cy="8229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定价策略锚定价值</a:t>
            </a:r>
            <a:endParaRPr lang="en-US" sz="1600" dirty="0"/>
          </a:p>
        </p:txBody>
      </p:sp>
      <p:pic>
        <p:nvPicPr>
          <p:cNvPr id="10" name="Image 7" descr="https://kimi-img.moonshot.cn/pub/slides/slides_tmpl/image/25-10-09-17:05:03-d3jnlfos8jdo4os5dkag.jp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294640"/>
            <a:ext cx="12192000" cy="2468880"/>
          </a:xfrm>
          <a:prstGeom prst="rect">
            <a:avLst/>
          </a:prstGeom>
        </p:spPr>
      </p:pic>
      <p:sp>
        <p:nvSpPr>
          <p:cNvPr id="11" name="Shape 1"/>
          <p:cNvSpPr/>
          <p:nvPr/>
        </p:nvSpPr>
        <p:spPr>
          <a:xfrm>
            <a:off x="845185" y="3291840"/>
            <a:ext cx="2599690" cy="61912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2" name="Text 2"/>
          <p:cNvSpPr/>
          <p:nvPr/>
        </p:nvSpPr>
        <p:spPr>
          <a:xfrm>
            <a:off x="845185" y="3291840"/>
            <a:ext cx="2599690" cy="619125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定价策略</a:t>
            </a:r>
            <a:endParaRPr lang="en-US" sz="1600" dirty="0"/>
          </a:p>
        </p:txBody>
      </p:sp>
      <p:sp>
        <p:nvSpPr>
          <p:cNvPr id="13" name="Text 3"/>
          <p:cNvSpPr/>
          <p:nvPr/>
        </p:nvSpPr>
        <p:spPr>
          <a:xfrm>
            <a:off x="476885" y="4243070"/>
            <a:ext cx="3335655" cy="1867535"/>
          </a:xfrm>
          <a:prstGeom prst="rect">
            <a:avLst/>
          </a:prstGeom>
          <a:noFill/>
          <a:ln/>
        </p:spPr>
        <p:txBody>
          <a:bodyPr wrap="square" lIns="0" tIns="0" rIns="0" bIns="4699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我们推出了基础版、Pro版和订阅版三种定价方案，满足不同用户的需求。</a:t>
            </a:r>
            <a:endParaRPr lang="en-US" sz="1600" dirty="0"/>
          </a:p>
        </p:txBody>
      </p:sp>
      <p:sp>
        <p:nvSpPr>
          <p:cNvPr id="14" name="Shape 4"/>
          <p:cNvSpPr/>
          <p:nvPr/>
        </p:nvSpPr>
        <p:spPr>
          <a:xfrm>
            <a:off x="4744085" y="3285490"/>
            <a:ext cx="2583815" cy="61912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5" name="Text 5"/>
          <p:cNvSpPr/>
          <p:nvPr/>
        </p:nvSpPr>
        <p:spPr>
          <a:xfrm>
            <a:off x="4744085" y="3285490"/>
            <a:ext cx="2583815" cy="619125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性价比优势</a:t>
            </a:r>
            <a:endParaRPr lang="en-US" sz="1600" dirty="0"/>
          </a:p>
        </p:txBody>
      </p:sp>
      <p:sp>
        <p:nvSpPr>
          <p:cNvPr id="16" name="Text 6"/>
          <p:cNvSpPr/>
          <p:nvPr/>
        </p:nvSpPr>
        <p:spPr>
          <a:xfrm>
            <a:off x="4368165" y="4243070"/>
            <a:ext cx="3335655" cy="1867535"/>
          </a:xfrm>
          <a:prstGeom prst="rect">
            <a:avLst/>
          </a:prstGeom>
          <a:noFill/>
          <a:ln/>
        </p:spPr>
        <p:txBody>
          <a:bodyPr wrap="square" lIns="0" tIns="0" rIns="0" bIns="4699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与竞品相比，我们的产品在相同功能下价格更具竞争力，性价比更高。</a:t>
            </a:r>
            <a:endParaRPr lang="en-US" sz="1600" dirty="0"/>
          </a:p>
        </p:txBody>
      </p:sp>
      <p:sp>
        <p:nvSpPr>
          <p:cNvPr id="17" name="Shape 7"/>
          <p:cNvSpPr/>
          <p:nvPr/>
        </p:nvSpPr>
        <p:spPr>
          <a:xfrm>
            <a:off x="8679815" y="3295015"/>
            <a:ext cx="2600960" cy="58737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8" name="Text 8"/>
          <p:cNvSpPr/>
          <p:nvPr/>
        </p:nvSpPr>
        <p:spPr>
          <a:xfrm>
            <a:off x="8679815" y="3295015"/>
            <a:ext cx="2600960" cy="587375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限时折扣</a:t>
            </a:r>
            <a:endParaRPr lang="en-US" sz="1600" dirty="0"/>
          </a:p>
        </p:txBody>
      </p:sp>
      <p:sp>
        <p:nvSpPr>
          <p:cNvPr id="19" name="Text 9"/>
          <p:cNvSpPr/>
          <p:nvPr/>
        </p:nvSpPr>
        <p:spPr>
          <a:xfrm>
            <a:off x="8312150" y="4253230"/>
            <a:ext cx="3335655" cy="1867535"/>
          </a:xfrm>
          <a:prstGeom prst="rect">
            <a:avLst/>
          </a:prstGeom>
          <a:noFill/>
          <a:ln/>
        </p:spPr>
        <p:txBody>
          <a:bodyPr wrap="square" lIns="0" tIns="0" rIns="0" bIns="4699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为了鼓励用户尽快购买，我们推出了限时升级折扣和会员权益，让用户享受到更多的优惠。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4:54-d3jnldgs8jdo4os5djl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225" y="1602105"/>
            <a:ext cx="2609850" cy="1295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43650" y="2999740"/>
            <a:ext cx="5178425" cy="19754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r">
              <a:lnSpc>
                <a:spcPct val="100000"/>
              </a:lnSpc>
            </a:pPr>
            <a:r>
              <a:rPr lang="en-US" sz="5400" dirty="0">
                <a:solidFill>
                  <a:srgbClr val="001A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生态合作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9338310" y="1388745"/>
            <a:ext cx="1624965" cy="172212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9338310" y="1388745"/>
            <a:ext cx="1624965" cy="17221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ct val="100000"/>
              </a:lnSpc>
            </a:pPr>
            <a:r>
              <a:rPr lang="en-US" sz="9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pic>
        <p:nvPicPr>
          <p:cNvPr id="6" name="Image 1" descr="https://kimi-img.moonshot.cn/pub/slides/slides_tmpl/image/25-10-09-17:04:54-d3jnldgs8jdo4os5djf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715" y="256540"/>
            <a:ext cx="1314450" cy="25717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4:54-d3jnldgs8jdo4os5djl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5" y="525780"/>
            <a:ext cx="6061710" cy="88392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7:05:01-d3jnlf8s8jdo4os5dju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707130"/>
            <a:ext cx="6632575" cy="2334895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7:05:01-d3jnlf8s8jdo4os5dju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15" y="1419225"/>
            <a:ext cx="6632575" cy="233489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803275" y="697230"/>
            <a:ext cx="6088380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渠道联盟加速裂变</a:t>
            </a:r>
            <a:endParaRPr lang="en-US" sz="1600" dirty="0"/>
          </a:p>
        </p:txBody>
      </p:sp>
      <p:pic>
        <p:nvPicPr>
          <p:cNvPr id="6" name="Image 3" descr="https://kimi-img.moonshot.cn/pub/slides/slides_tmpl/image/25-10-09-17:04:54-d3jnldgs8jdo4os5djf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40" y="254000"/>
            <a:ext cx="1314450" cy="25717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7:05:02-d3jnlfgs8jdo4os5dk2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775" y="525780"/>
            <a:ext cx="5073650" cy="5798185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803275" y="1670685"/>
            <a:ext cx="6096000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渠道合作</a:t>
            </a:r>
            <a:endParaRPr lang="en-US" sz="1600" dirty="0"/>
          </a:p>
        </p:txBody>
      </p:sp>
      <p:sp>
        <p:nvSpPr>
          <p:cNvPr id="9" name="Text 2"/>
          <p:cNvSpPr/>
          <p:nvPr/>
        </p:nvSpPr>
        <p:spPr>
          <a:xfrm>
            <a:off x="803275" y="2069465"/>
            <a:ext cx="5988050" cy="11811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我们已经与电商巨头、线下体验店和行业方案集成商建立了合作关系，形成了强大的渠道联盟。</a:t>
            </a:r>
            <a:endParaRPr lang="en-US" sz="1600" dirty="0"/>
          </a:p>
        </p:txBody>
      </p:sp>
      <p:sp>
        <p:nvSpPr>
          <p:cNvPr id="10" name="Text 3"/>
          <p:cNvSpPr/>
          <p:nvPr/>
        </p:nvSpPr>
        <p:spPr>
          <a:xfrm>
            <a:off x="866775" y="3953510"/>
            <a:ext cx="6096000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合作优势</a:t>
            </a:r>
            <a:endParaRPr lang="en-US" sz="1600" dirty="0"/>
          </a:p>
        </p:txBody>
      </p:sp>
      <p:sp>
        <p:nvSpPr>
          <p:cNvPr id="11" name="Text 4"/>
          <p:cNvSpPr/>
          <p:nvPr/>
        </p:nvSpPr>
        <p:spPr>
          <a:xfrm>
            <a:off x="772795" y="4352290"/>
            <a:ext cx="5987415" cy="14611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通过渠道联盟，我们能够快速扩大产品的市场覆盖范围，加速产品的裂变式增长。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4:54-d3jnldgs8jdo4os5djl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1537335"/>
            <a:ext cx="6061710" cy="883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4685" y="1509395"/>
            <a:ext cx="5974080" cy="8305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开发者共创计划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10-09-17:04:54-d3jnldgs8jdo4os5djf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5" y="256540"/>
            <a:ext cx="1314450" cy="2571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95960" y="2825115"/>
            <a:ext cx="6583045" cy="461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开放接口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95960" y="3397885"/>
            <a:ext cx="4548505" cy="2515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我们开放了SDK和数据接口，邀请开发者加入共创计划，共同打造丰富的应用生态。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4:54-d3jnldgs8jdo4os5djl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225" y="1602105"/>
            <a:ext cx="2609850" cy="1295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43650" y="2999740"/>
            <a:ext cx="5178425" cy="19754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r">
              <a:lnSpc>
                <a:spcPct val="100000"/>
              </a:lnSpc>
            </a:pPr>
            <a:r>
              <a:rPr lang="en-US" sz="5400" dirty="0">
                <a:solidFill>
                  <a:srgbClr val="001A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未来蓝图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9338310" y="1388745"/>
            <a:ext cx="1624965" cy="172212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9338310" y="1388745"/>
            <a:ext cx="1624965" cy="17221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ct val="100000"/>
              </a:lnSpc>
            </a:pPr>
            <a:r>
              <a:rPr lang="en-US" sz="9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pic>
        <p:nvPicPr>
          <p:cNvPr id="6" name="Image 1" descr="https://kimi-img.moonshot.cn/pub/slides/slides_tmpl/image/25-10-09-17:04:54-d3jnldgs8jdo4os5djf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715" y="256540"/>
            <a:ext cx="1314450" cy="25717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5:02-d3jnlfgs8jdo4os5dk3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040" y="2282190"/>
            <a:ext cx="3115945" cy="389763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7:05:02-d3jnlfgs8jdo4os5dk3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765" y="1653540"/>
            <a:ext cx="3115945" cy="402336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7:05:02-d3jnlfgs8jdo4os5dk3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90" y="2155190"/>
            <a:ext cx="3115945" cy="4023995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4267201" y="3391074"/>
            <a:ext cx="0" cy="928914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  <p:sp>
        <p:nvSpPr>
          <p:cNvPr id="6" name="Shape 1"/>
          <p:cNvSpPr/>
          <p:nvPr/>
        </p:nvSpPr>
        <p:spPr>
          <a:xfrm>
            <a:off x="7924801" y="3391074"/>
            <a:ext cx="0" cy="928914"/>
          </a:xfrm>
          <a:prstGeom prst="line">
            <a:avLst/>
          </a:prstGeom>
          <a:noFill/>
          <a:ln w="19050">
            <a:solidFill>
              <a:srgbClr val="D9D9D9"/>
            </a:solidFill>
            <a:prstDash val="solid"/>
            <a:headEnd type="none"/>
            <a:tailEnd type="none"/>
          </a:ln>
        </p:spPr>
      </p:sp>
      <p:pic>
        <p:nvPicPr>
          <p:cNvPr id="7" name="Image 3" descr="https://kimi-img.moonshot.cn/pub/slides/slides_tmpl/image/25-10-09-17:04:54-d3jnldgs8jdo4os5djl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470" y="464185"/>
            <a:ext cx="6887210" cy="88392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0" y="394335"/>
            <a:ext cx="12192000" cy="82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产品路线图持续进化</a:t>
            </a: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1127760" y="2524760"/>
            <a:ext cx="2853690" cy="8312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版本更新计划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1127760" y="3359150"/>
            <a:ext cx="2853055" cy="2515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未来12个月内，我们将进行三次重大版本更新，不断提升产品的性能和功能。</a:t>
            </a:r>
            <a:endParaRPr lang="en-US" sz="1600" dirty="0"/>
          </a:p>
        </p:txBody>
      </p:sp>
      <p:sp>
        <p:nvSpPr>
          <p:cNvPr id="11" name="Text 5"/>
          <p:cNvSpPr/>
          <p:nvPr/>
        </p:nvSpPr>
        <p:spPr>
          <a:xfrm>
            <a:off x="4728210" y="1965325"/>
            <a:ext cx="2853690" cy="8312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用户反馈驱动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4728210" y="2796540"/>
            <a:ext cx="2853055" cy="2515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我们将根据用户的反馈，优先开发用户最需要的功能，确保产品始终符合用户需求。</a:t>
            </a: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8328025" y="2656840"/>
            <a:ext cx="2853690" cy="8312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持续创新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8328025" y="3491230"/>
            <a:ext cx="2853055" cy="2515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我们承诺将持续投入研发，保持产品的领先地位，为用户提供更好的体验。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4:53-d3jnld8s8jdo4os5djc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" y="2201545"/>
            <a:ext cx="12054205" cy="430085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7:04:54-d3jnldgs8jdo4os5djn0.jp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892175"/>
            <a:ext cx="12192000" cy="22955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697470" y="1462405"/>
            <a:ext cx="4147820" cy="1610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>
              <a:lnSpc>
                <a:spcPct val="100000"/>
              </a:lnSpc>
            </a:pPr>
            <a:r>
              <a:rPr lang="en-US" sz="3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从单品到平台愿景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10-09-17:05:00-d3jnlf0s8jdo4os5djs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247650"/>
            <a:ext cx="6280785" cy="342265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7:04:59-d3jnleos8jdo4os5djp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705" y="1226820"/>
            <a:ext cx="4796790" cy="261429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7:04:54-d3jnldgs8jdo4os5djk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75" y="3524250"/>
            <a:ext cx="807720" cy="807720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10-09-17:04:54-d3jnldgs8jdo4os5djkg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090" y="3524250"/>
            <a:ext cx="807720" cy="807720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10-09-17:04:54-d3jnldgs8jdo4os5djf0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0640" y="254000"/>
            <a:ext cx="1314450" cy="257175"/>
          </a:xfrm>
          <a:prstGeom prst="rect">
            <a:avLst/>
          </a:prstGeom>
        </p:spPr>
      </p:pic>
      <p:sp>
        <p:nvSpPr>
          <p:cNvPr id="10" name="Text 1"/>
          <p:cNvSpPr/>
          <p:nvPr/>
        </p:nvSpPr>
        <p:spPr>
          <a:xfrm>
            <a:off x="1712595" y="3752215"/>
            <a:ext cx="6096000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平台战略</a:t>
            </a:r>
            <a:endParaRPr lang="en-US" sz="1600" dirty="0"/>
          </a:p>
        </p:txBody>
      </p:sp>
      <p:sp>
        <p:nvSpPr>
          <p:cNvPr id="11" name="Text 2"/>
          <p:cNvSpPr/>
          <p:nvPr/>
        </p:nvSpPr>
        <p:spPr>
          <a:xfrm>
            <a:off x="665480" y="4363085"/>
            <a:ext cx="5217160" cy="1470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我们的目标是将产品从单品打造成平台，通过数据沉淀和网络效应，构建一个持续增长的生态系统。</a:t>
            </a:r>
            <a:endParaRPr lang="en-US" sz="1600" dirty="0"/>
          </a:p>
        </p:txBody>
      </p:sp>
      <p:sp>
        <p:nvSpPr>
          <p:cNvPr id="12" name="Text 3"/>
          <p:cNvSpPr/>
          <p:nvPr/>
        </p:nvSpPr>
        <p:spPr>
          <a:xfrm>
            <a:off x="7623810" y="3752215"/>
            <a:ext cx="6096000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长期目标</a:t>
            </a:r>
            <a:endParaRPr lang="en-US" sz="1600" dirty="0"/>
          </a:p>
        </p:txBody>
      </p:sp>
      <p:sp>
        <p:nvSpPr>
          <p:cNvPr id="13" name="Text 4"/>
          <p:cNvSpPr/>
          <p:nvPr/>
        </p:nvSpPr>
        <p:spPr>
          <a:xfrm>
            <a:off x="6538595" y="4363085"/>
            <a:ext cx="5116830" cy="1470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我们预计在未来三年内，用户规模将达到百万级，年度经常性收入将实现显著增长。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4:54-d3jnldgs8jdo4os5djl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225" y="1602105"/>
            <a:ext cx="2609850" cy="1295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43650" y="2999740"/>
            <a:ext cx="5178425" cy="19754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r">
              <a:lnSpc>
                <a:spcPct val="100000"/>
              </a:lnSpc>
            </a:pPr>
            <a:r>
              <a:rPr lang="en-US" sz="5400" dirty="0">
                <a:solidFill>
                  <a:srgbClr val="001A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行动召唤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9338310" y="1388745"/>
            <a:ext cx="1624965" cy="172212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9338310" y="1388745"/>
            <a:ext cx="1624965" cy="17221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ct val="100000"/>
              </a:lnSpc>
            </a:pPr>
            <a:r>
              <a:rPr lang="en-US" sz="9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pic>
        <p:nvPicPr>
          <p:cNvPr id="6" name="Image 1" descr="https://kimi-img.moonshot.cn/pub/slides/slides_tmpl/image/25-10-09-17:04:54-d3jnldgs8jdo4os5djf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715" y="256540"/>
            <a:ext cx="1314450" cy="25717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4:53-d3jnld8s8jdo4os5djb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" y="1858645"/>
            <a:ext cx="1938655" cy="429006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7:04:54-d3jnldgs8jdo4os5dje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075" y="1857375"/>
            <a:ext cx="1969135" cy="429133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7:04:53-d3jnld8s8jdo4os5djc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395" y="1857375"/>
            <a:ext cx="1969135" cy="4291330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10-09-17:04:53-d3jnld8s8jdo4os5djd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715" y="1857375"/>
            <a:ext cx="1969135" cy="4291330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7:04:53-d3jnld8s8jdo4os5djd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035" y="1857375"/>
            <a:ext cx="1969135" cy="4291330"/>
          </a:xfrm>
          <a:prstGeom prst="rect">
            <a:avLst/>
          </a:prstGeom>
        </p:spPr>
      </p:pic>
      <p:pic>
        <p:nvPicPr>
          <p:cNvPr id="7" name="Image 5" descr="https://kimi-img.moonshot.cn/pub/slides/slides_tmpl/image/25-10-09-17:04:54-d3jnldgs8jdo4os5dje0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2355" y="1857375"/>
            <a:ext cx="1969135" cy="4291330"/>
          </a:xfrm>
          <a:prstGeom prst="rect">
            <a:avLst/>
          </a:prstGeom>
        </p:spPr>
      </p:pic>
      <p:pic>
        <p:nvPicPr>
          <p:cNvPr id="8" name="Image 6" descr="https://kimi-img.moonshot.cn/pub/slides/slides_tmpl/image/25-10-09-17:04:54-d3jnldgs8jdo4os5djf0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9715" y="256540"/>
            <a:ext cx="1314450" cy="25717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429260" y="673100"/>
            <a:ext cx="2084070" cy="10401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6600" dirty="0">
                <a:solidFill>
                  <a:srgbClr val="0011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10" name="Shape 1"/>
          <p:cNvSpPr/>
          <p:nvPr/>
        </p:nvSpPr>
        <p:spPr>
          <a:xfrm>
            <a:off x="7105834" y="719187"/>
            <a:ext cx="4628517" cy="655662"/>
          </a:xfrm>
          <a:custGeom>
            <a:avLst/>
            <a:gdLst/>
            <a:ahLst/>
            <a:cxnLst/>
            <a:rect l="l" t="t" r="r" b="b"/>
            <a:pathLst>
              <a:path w="4628517" h="655662">
                <a:moveTo>
                  <a:pt x="865138" y="117053"/>
                </a:moveTo>
                <a:cubicBezTo>
                  <a:pt x="812205" y="117053"/>
                  <a:pt x="770527" y="136698"/>
                  <a:pt x="740104" y="175989"/>
                </a:cubicBezTo>
                <a:cubicBezTo>
                  <a:pt x="709681" y="215280"/>
                  <a:pt x="694469" y="266166"/>
                  <a:pt x="694469" y="328649"/>
                </a:cubicBezTo>
                <a:cubicBezTo>
                  <a:pt x="694469" y="390314"/>
                  <a:pt x="709340" y="440723"/>
                  <a:pt x="739080" y="479877"/>
                </a:cubicBezTo>
                <a:cubicBezTo>
                  <a:pt x="768821" y="519032"/>
                  <a:pt x="809613" y="538609"/>
                  <a:pt x="861454" y="538609"/>
                </a:cubicBezTo>
                <a:cubicBezTo>
                  <a:pt x="914388" y="538609"/>
                  <a:pt x="955588" y="519850"/>
                  <a:pt x="985056" y="482333"/>
                </a:cubicBezTo>
                <a:cubicBezTo>
                  <a:pt x="1014524" y="444816"/>
                  <a:pt x="1029258" y="394407"/>
                  <a:pt x="1029258" y="331105"/>
                </a:cubicBezTo>
                <a:cubicBezTo>
                  <a:pt x="1029258" y="265075"/>
                  <a:pt x="1014933" y="212892"/>
                  <a:pt x="986284" y="174557"/>
                </a:cubicBezTo>
                <a:cubicBezTo>
                  <a:pt x="957634" y="136221"/>
                  <a:pt x="917253" y="117053"/>
                  <a:pt x="865138" y="117053"/>
                </a:cubicBezTo>
                <a:close/>
                <a:moveTo>
                  <a:pt x="3647480" y="10641"/>
                </a:moveTo>
                <a:lnTo>
                  <a:pt x="4144342" y="10641"/>
                </a:lnTo>
                <a:lnTo>
                  <a:pt x="4144342" y="121146"/>
                </a:lnTo>
                <a:lnTo>
                  <a:pt x="3963442" y="121146"/>
                </a:lnTo>
                <a:lnTo>
                  <a:pt x="3963442" y="644612"/>
                </a:lnTo>
                <a:lnTo>
                  <a:pt x="3827971" y="644612"/>
                </a:lnTo>
                <a:lnTo>
                  <a:pt x="3827971" y="121146"/>
                </a:lnTo>
                <a:lnTo>
                  <a:pt x="3647480" y="121146"/>
                </a:lnTo>
                <a:close/>
                <a:moveTo>
                  <a:pt x="2992450" y="10641"/>
                </a:moveTo>
                <a:lnTo>
                  <a:pt x="3139790" y="10641"/>
                </a:lnTo>
                <a:lnTo>
                  <a:pt x="3398453" y="409277"/>
                </a:lnTo>
                <a:cubicBezTo>
                  <a:pt x="3415643" y="435744"/>
                  <a:pt x="3426147" y="452524"/>
                  <a:pt x="3429968" y="459618"/>
                </a:cubicBezTo>
                <a:lnTo>
                  <a:pt x="3432014" y="459618"/>
                </a:lnTo>
                <a:cubicBezTo>
                  <a:pt x="3429285" y="444338"/>
                  <a:pt x="3427921" y="415143"/>
                  <a:pt x="3427921" y="372033"/>
                </a:cubicBezTo>
                <a:lnTo>
                  <a:pt x="3427921" y="10641"/>
                </a:lnTo>
                <a:lnTo>
                  <a:pt x="3556025" y="10641"/>
                </a:lnTo>
                <a:lnTo>
                  <a:pt x="3556025" y="644612"/>
                </a:lnTo>
                <a:lnTo>
                  <a:pt x="3417689" y="644612"/>
                </a:lnTo>
                <a:lnTo>
                  <a:pt x="3149203" y="234516"/>
                </a:lnTo>
                <a:cubicBezTo>
                  <a:pt x="3135288" y="213233"/>
                  <a:pt x="3125192" y="196044"/>
                  <a:pt x="3118916" y="182947"/>
                </a:cubicBezTo>
                <a:lnTo>
                  <a:pt x="3116870" y="182947"/>
                </a:lnTo>
                <a:cubicBezTo>
                  <a:pt x="3119326" y="204775"/>
                  <a:pt x="3120554" y="238472"/>
                  <a:pt x="3120554" y="284038"/>
                </a:cubicBezTo>
                <a:lnTo>
                  <a:pt x="3120554" y="644612"/>
                </a:lnTo>
                <a:lnTo>
                  <a:pt x="2992450" y="644612"/>
                </a:lnTo>
                <a:close/>
                <a:moveTo>
                  <a:pt x="2516200" y="10641"/>
                </a:moveTo>
                <a:lnTo>
                  <a:pt x="2876773" y="10641"/>
                </a:lnTo>
                <a:lnTo>
                  <a:pt x="2876773" y="121146"/>
                </a:lnTo>
                <a:lnTo>
                  <a:pt x="2651261" y="121146"/>
                </a:lnTo>
                <a:lnTo>
                  <a:pt x="2651261" y="270532"/>
                </a:lnTo>
                <a:lnTo>
                  <a:pt x="2860811" y="270532"/>
                </a:lnTo>
                <a:lnTo>
                  <a:pt x="2860811" y="380628"/>
                </a:lnTo>
                <a:lnTo>
                  <a:pt x="2651261" y="380628"/>
                </a:lnTo>
                <a:lnTo>
                  <a:pt x="2651261" y="534107"/>
                </a:lnTo>
                <a:lnTo>
                  <a:pt x="2891507" y="534107"/>
                </a:lnTo>
                <a:lnTo>
                  <a:pt x="2891507" y="644612"/>
                </a:lnTo>
                <a:lnTo>
                  <a:pt x="2516200" y="644612"/>
                </a:lnTo>
                <a:close/>
                <a:moveTo>
                  <a:pt x="1932980" y="10641"/>
                </a:moveTo>
                <a:lnTo>
                  <a:pt x="2429842" y="10641"/>
                </a:lnTo>
                <a:lnTo>
                  <a:pt x="2429842" y="121146"/>
                </a:lnTo>
                <a:lnTo>
                  <a:pt x="2248942" y="121146"/>
                </a:lnTo>
                <a:lnTo>
                  <a:pt x="2248942" y="644612"/>
                </a:lnTo>
                <a:lnTo>
                  <a:pt x="2113471" y="644612"/>
                </a:lnTo>
                <a:lnTo>
                  <a:pt x="2113471" y="121146"/>
                </a:lnTo>
                <a:lnTo>
                  <a:pt x="1932980" y="121146"/>
                </a:lnTo>
                <a:close/>
                <a:moveTo>
                  <a:pt x="1277950" y="10641"/>
                </a:moveTo>
                <a:lnTo>
                  <a:pt x="1425290" y="10641"/>
                </a:lnTo>
                <a:lnTo>
                  <a:pt x="1683953" y="409277"/>
                </a:lnTo>
                <a:cubicBezTo>
                  <a:pt x="1701143" y="435744"/>
                  <a:pt x="1711647" y="452524"/>
                  <a:pt x="1715467" y="459618"/>
                </a:cubicBezTo>
                <a:lnTo>
                  <a:pt x="1717514" y="459618"/>
                </a:lnTo>
                <a:cubicBezTo>
                  <a:pt x="1714785" y="444338"/>
                  <a:pt x="1713421" y="415143"/>
                  <a:pt x="1713421" y="372033"/>
                </a:cubicBezTo>
                <a:lnTo>
                  <a:pt x="1713421" y="10641"/>
                </a:lnTo>
                <a:lnTo>
                  <a:pt x="1841525" y="10641"/>
                </a:lnTo>
                <a:lnTo>
                  <a:pt x="1841525" y="644612"/>
                </a:lnTo>
                <a:lnTo>
                  <a:pt x="1703189" y="644612"/>
                </a:lnTo>
                <a:lnTo>
                  <a:pt x="1434703" y="234516"/>
                </a:lnTo>
                <a:cubicBezTo>
                  <a:pt x="1420788" y="213233"/>
                  <a:pt x="1410692" y="196044"/>
                  <a:pt x="1404417" y="182947"/>
                </a:cubicBezTo>
                <a:lnTo>
                  <a:pt x="1402370" y="182947"/>
                </a:lnTo>
                <a:cubicBezTo>
                  <a:pt x="1404826" y="204775"/>
                  <a:pt x="1406054" y="238472"/>
                  <a:pt x="1406054" y="284038"/>
                </a:cubicBezTo>
                <a:lnTo>
                  <a:pt x="1406054" y="644612"/>
                </a:lnTo>
                <a:lnTo>
                  <a:pt x="1277950" y="644612"/>
                </a:lnTo>
                <a:close/>
                <a:moveTo>
                  <a:pt x="4444752" y="0"/>
                </a:moveTo>
                <a:cubicBezTo>
                  <a:pt x="4506689" y="0"/>
                  <a:pt x="4558667" y="8049"/>
                  <a:pt x="4600687" y="24147"/>
                </a:cubicBezTo>
                <a:lnTo>
                  <a:pt x="4600687" y="151023"/>
                </a:lnTo>
                <a:cubicBezTo>
                  <a:pt x="4558122" y="122101"/>
                  <a:pt x="4508326" y="107640"/>
                  <a:pt x="4451300" y="107640"/>
                </a:cubicBezTo>
                <a:cubicBezTo>
                  <a:pt x="4418013" y="107640"/>
                  <a:pt x="4391410" y="113711"/>
                  <a:pt x="4371491" y="125852"/>
                </a:cubicBezTo>
                <a:cubicBezTo>
                  <a:pt x="4351573" y="137994"/>
                  <a:pt x="4341614" y="154297"/>
                  <a:pt x="4341614" y="174761"/>
                </a:cubicBezTo>
                <a:cubicBezTo>
                  <a:pt x="4341614" y="191132"/>
                  <a:pt x="4348435" y="206207"/>
                  <a:pt x="4362078" y="219986"/>
                </a:cubicBezTo>
                <a:cubicBezTo>
                  <a:pt x="4375720" y="233765"/>
                  <a:pt x="4409418" y="252387"/>
                  <a:pt x="4463169" y="275853"/>
                </a:cubicBezTo>
                <a:cubicBezTo>
                  <a:pt x="4526198" y="302865"/>
                  <a:pt x="4569513" y="331378"/>
                  <a:pt x="4593115" y="361392"/>
                </a:cubicBezTo>
                <a:cubicBezTo>
                  <a:pt x="4616717" y="391405"/>
                  <a:pt x="4628517" y="427149"/>
                  <a:pt x="4628517" y="468622"/>
                </a:cubicBezTo>
                <a:cubicBezTo>
                  <a:pt x="4628517" y="529468"/>
                  <a:pt x="4606962" y="575853"/>
                  <a:pt x="4563852" y="607777"/>
                </a:cubicBezTo>
                <a:cubicBezTo>
                  <a:pt x="4520741" y="639700"/>
                  <a:pt x="4459486" y="655662"/>
                  <a:pt x="4380086" y="655662"/>
                </a:cubicBezTo>
                <a:cubicBezTo>
                  <a:pt x="4307508" y="655662"/>
                  <a:pt x="4248026" y="643929"/>
                  <a:pt x="4201641" y="620464"/>
                </a:cubicBezTo>
                <a:lnTo>
                  <a:pt x="4201641" y="484993"/>
                </a:lnTo>
                <a:cubicBezTo>
                  <a:pt x="4252665" y="527285"/>
                  <a:pt x="4310645" y="548431"/>
                  <a:pt x="4375584" y="548431"/>
                </a:cubicBezTo>
                <a:cubicBezTo>
                  <a:pt x="4412419" y="548431"/>
                  <a:pt x="4440114" y="542088"/>
                  <a:pt x="4458667" y="529400"/>
                </a:cubicBezTo>
                <a:cubicBezTo>
                  <a:pt x="4477221" y="516712"/>
                  <a:pt x="4486498" y="500410"/>
                  <a:pt x="4486498" y="480491"/>
                </a:cubicBezTo>
                <a:cubicBezTo>
                  <a:pt x="4486498" y="463302"/>
                  <a:pt x="4479131" y="447067"/>
                  <a:pt x="4464397" y="431787"/>
                </a:cubicBezTo>
                <a:cubicBezTo>
                  <a:pt x="4449663" y="416508"/>
                  <a:pt x="4410782" y="395771"/>
                  <a:pt x="4347753" y="369577"/>
                </a:cubicBezTo>
                <a:cubicBezTo>
                  <a:pt x="4248708" y="327558"/>
                  <a:pt x="4199186" y="266439"/>
                  <a:pt x="4199186" y="186221"/>
                </a:cubicBezTo>
                <a:cubicBezTo>
                  <a:pt x="4199186" y="127285"/>
                  <a:pt x="4221627" y="81514"/>
                  <a:pt x="4266512" y="48908"/>
                </a:cubicBezTo>
                <a:cubicBezTo>
                  <a:pt x="4311396" y="16303"/>
                  <a:pt x="4370809" y="0"/>
                  <a:pt x="4444752" y="0"/>
                </a:cubicBezTo>
                <a:close/>
                <a:moveTo>
                  <a:pt x="869231" y="0"/>
                </a:moveTo>
                <a:cubicBezTo>
                  <a:pt x="959817" y="0"/>
                  <a:pt x="1032737" y="30150"/>
                  <a:pt x="1087989" y="90450"/>
                </a:cubicBezTo>
                <a:cubicBezTo>
                  <a:pt x="1143242" y="150750"/>
                  <a:pt x="1170868" y="228240"/>
                  <a:pt x="1170868" y="322920"/>
                </a:cubicBezTo>
                <a:cubicBezTo>
                  <a:pt x="1170868" y="421692"/>
                  <a:pt x="1142150" y="501842"/>
                  <a:pt x="1084715" y="563370"/>
                </a:cubicBezTo>
                <a:cubicBezTo>
                  <a:pt x="1027280" y="624898"/>
                  <a:pt x="952041" y="655662"/>
                  <a:pt x="858999" y="655662"/>
                </a:cubicBezTo>
                <a:cubicBezTo>
                  <a:pt x="768139" y="655662"/>
                  <a:pt x="694333" y="625853"/>
                  <a:pt x="637580" y="566235"/>
                </a:cubicBezTo>
                <a:cubicBezTo>
                  <a:pt x="580827" y="506617"/>
                  <a:pt x="552450" y="429877"/>
                  <a:pt x="552450" y="336016"/>
                </a:cubicBezTo>
                <a:cubicBezTo>
                  <a:pt x="552450" y="236698"/>
                  <a:pt x="581440" y="155866"/>
                  <a:pt x="639421" y="93520"/>
                </a:cubicBezTo>
                <a:cubicBezTo>
                  <a:pt x="697402" y="31173"/>
                  <a:pt x="774005" y="0"/>
                  <a:pt x="869231" y="0"/>
                </a:cubicBezTo>
                <a:close/>
                <a:moveTo>
                  <a:pt x="336426" y="0"/>
                </a:moveTo>
                <a:cubicBezTo>
                  <a:pt x="398363" y="0"/>
                  <a:pt x="450205" y="8049"/>
                  <a:pt x="491951" y="24147"/>
                </a:cubicBezTo>
                <a:lnTo>
                  <a:pt x="491951" y="154707"/>
                </a:lnTo>
                <a:cubicBezTo>
                  <a:pt x="449114" y="129604"/>
                  <a:pt x="400546" y="117053"/>
                  <a:pt x="346249" y="117053"/>
                </a:cubicBezTo>
                <a:cubicBezTo>
                  <a:pt x="284311" y="117053"/>
                  <a:pt x="234789" y="136835"/>
                  <a:pt x="197681" y="176398"/>
                </a:cubicBezTo>
                <a:cubicBezTo>
                  <a:pt x="160573" y="215962"/>
                  <a:pt x="142019" y="267667"/>
                  <a:pt x="142019" y="331514"/>
                </a:cubicBezTo>
                <a:cubicBezTo>
                  <a:pt x="142019" y="393725"/>
                  <a:pt x="159618" y="443793"/>
                  <a:pt x="194816" y="481719"/>
                </a:cubicBezTo>
                <a:cubicBezTo>
                  <a:pt x="230014" y="519646"/>
                  <a:pt x="277626" y="538609"/>
                  <a:pt x="337654" y="538609"/>
                </a:cubicBezTo>
                <a:cubicBezTo>
                  <a:pt x="394134" y="538609"/>
                  <a:pt x="445567" y="524966"/>
                  <a:pt x="491951" y="497681"/>
                </a:cubicBezTo>
                <a:lnTo>
                  <a:pt x="491951" y="621692"/>
                </a:lnTo>
                <a:cubicBezTo>
                  <a:pt x="445839" y="644339"/>
                  <a:pt x="385676" y="655662"/>
                  <a:pt x="311460" y="655662"/>
                </a:cubicBezTo>
                <a:cubicBezTo>
                  <a:pt x="215962" y="655662"/>
                  <a:pt x="140177" y="627081"/>
                  <a:pt x="84106" y="569918"/>
                </a:cubicBezTo>
                <a:cubicBezTo>
                  <a:pt x="28035" y="512756"/>
                  <a:pt x="0" y="436562"/>
                  <a:pt x="0" y="341337"/>
                </a:cubicBezTo>
                <a:cubicBezTo>
                  <a:pt x="0" y="241201"/>
                  <a:pt x="31310" y="159277"/>
                  <a:pt x="93929" y="95566"/>
                </a:cubicBezTo>
                <a:cubicBezTo>
                  <a:pt x="156549" y="31855"/>
                  <a:pt x="237381" y="0"/>
                  <a:pt x="336426" y="0"/>
                </a:cubicBezTo>
                <a:close/>
              </a:path>
            </a:pathLst>
          </a:custGeom>
          <a:solidFill>
            <a:srgbClr val="7DB6D9">
              <a:alpha val="10196"/>
            </a:srgbClr>
          </a:solidFill>
          <a:ln w="19050">
            <a:solidFill>
              <a:srgbClr val="F3F7FA">
                <a:alpha val="14902"/>
              </a:srgbClr>
            </a:solidFill>
            <a:prstDash val="solid"/>
          </a:ln>
        </p:spPr>
      </p:sp>
      <p:sp>
        <p:nvSpPr>
          <p:cNvPr id="11" name="Text 2"/>
          <p:cNvSpPr/>
          <p:nvPr/>
        </p:nvSpPr>
        <p:spPr>
          <a:xfrm>
            <a:off x="7105834" y="719187"/>
            <a:ext cx="4628517" cy="655662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Text 3"/>
          <p:cNvSpPr/>
          <p:nvPr/>
        </p:nvSpPr>
        <p:spPr>
          <a:xfrm>
            <a:off x="462915" y="3797935"/>
            <a:ext cx="1617980" cy="29249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0011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开场造势</a:t>
            </a:r>
            <a:endParaRPr lang="en-US" sz="1600" dirty="0"/>
          </a:p>
        </p:txBody>
      </p:sp>
      <p:sp>
        <p:nvSpPr>
          <p:cNvPr id="13" name="Text 4"/>
          <p:cNvSpPr/>
          <p:nvPr/>
        </p:nvSpPr>
        <p:spPr>
          <a:xfrm>
            <a:off x="2407285" y="3797935"/>
            <a:ext cx="1617980" cy="29249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0011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产品亮相</a:t>
            </a:r>
            <a:endParaRPr lang="en-US" sz="1600" dirty="0"/>
          </a:p>
        </p:txBody>
      </p:sp>
      <p:sp>
        <p:nvSpPr>
          <p:cNvPr id="14" name="Text 5"/>
          <p:cNvSpPr/>
          <p:nvPr/>
        </p:nvSpPr>
        <p:spPr>
          <a:xfrm>
            <a:off x="4351655" y="3797935"/>
            <a:ext cx="1617980" cy="29249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0011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市场打法</a:t>
            </a:r>
            <a:endParaRPr lang="en-US" sz="1600" dirty="0"/>
          </a:p>
        </p:txBody>
      </p:sp>
      <p:sp>
        <p:nvSpPr>
          <p:cNvPr id="15" name="Text 6"/>
          <p:cNvSpPr/>
          <p:nvPr/>
        </p:nvSpPr>
        <p:spPr>
          <a:xfrm>
            <a:off x="6219190" y="3797935"/>
            <a:ext cx="1617980" cy="29249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0011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生态合作</a:t>
            </a:r>
            <a:endParaRPr lang="en-US" sz="1600" dirty="0"/>
          </a:p>
        </p:txBody>
      </p:sp>
      <p:sp>
        <p:nvSpPr>
          <p:cNvPr id="16" name="Text 7"/>
          <p:cNvSpPr/>
          <p:nvPr/>
        </p:nvSpPr>
        <p:spPr>
          <a:xfrm>
            <a:off x="8202295" y="3797935"/>
            <a:ext cx="1617980" cy="29249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0011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未来蓝图</a:t>
            </a:r>
            <a:endParaRPr lang="en-US" sz="1600" dirty="0"/>
          </a:p>
        </p:txBody>
      </p:sp>
      <p:sp>
        <p:nvSpPr>
          <p:cNvPr id="17" name="Text 8"/>
          <p:cNvSpPr/>
          <p:nvPr/>
        </p:nvSpPr>
        <p:spPr>
          <a:xfrm>
            <a:off x="10053320" y="3797935"/>
            <a:ext cx="1617980" cy="29249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0011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行动召唤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96410" y="1910080"/>
            <a:ext cx="3388995" cy="3741420"/>
          </a:xfrm>
          <a:prstGeom prst="roundRect">
            <a:avLst>
              <a:gd name="adj" fmla="val 7194"/>
            </a:avLst>
          </a:pr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4296410" y="1910080"/>
            <a:ext cx="3388995" cy="37414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7847330" y="2186305"/>
            <a:ext cx="3388995" cy="3741420"/>
          </a:xfrm>
          <a:prstGeom prst="roundRect">
            <a:avLst>
              <a:gd name="adj" fmla="val 7194"/>
            </a:avLst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7847330" y="2186305"/>
            <a:ext cx="3388995" cy="37414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91845" y="1572895"/>
            <a:ext cx="3388995" cy="3741420"/>
          </a:xfrm>
          <a:prstGeom prst="roundRect">
            <a:avLst>
              <a:gd name="adj" fmla="val 7194"/>
            </a:avLst>
          </a:pr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791845" y="1572895"/>
            <a:ext cx="3388995" cy="37414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294130" y="598170"/>
            <a:ext cx="10479405" cy="8229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立即预订共创奇迹</a:t>
            </a:r>
            <a:endParaRPr lang="en-US" sz="1600" dirty="0"/>
          </a:p>
        </p:txBody>
      </p:sp>
      <p:pic>
        <p:nvPicPr>
          <p:cNvPr id="9" name="Image 0" descr="https://kimi-img.moonshot.cn/pub/slides/slides_tmpl/image/25-10-09-17:05:02-d3jnlfgs8jdo4os5dk0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4953000"/>
            <a:ext cx="1951990" cy="1690370"/>
          </a:xfrm>
          <a:prstGeom prst="rect">
            <a:avLst/>
          </a:prstGeom>
        </p:spPr>
      </p:pic>
      <p:pic>
        <p:nvPicPr>
          <p:cNvPr id="10" name="Image 1" descr="https://kimi-img.moonshot.cn/pub/slides/slides_tmpl/image/25-10-09-17:05:02-d3jnlfgs8jdo4os5dk1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560" y="226695"/>
            <a:ext cx="3445510" cy="2959100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1082675" y="1858645"/>
            <a:ext cx="2853690" cy="83121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2" name="Text 8"/>
          <p:cNvSpPr/>
          <p:nvPr/>
        </p:nvSpPr>
        <p:spPr>
          <a:xfrm>
            <a:off x="1082675" y="1858645"/>
            <a:ext cx="2853690" cy="8312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预订信息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1082675" y="2572385"/>
            <a:ext cx="2853055" cy="251587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" name="Text 10"/>
          <p:cNvSpPr/>
          <p:nvPr/>
        </p:nvSpPr>
        <p:spPr>
          <a:xfrm>
            <a:off x="1082675" y="2572385"/>
            <a:ext cx="2853055" cy="2515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我们的产品现已开放预订，您可以通过我们的官网、线下体验店或客服电话进行预订。</a:t>
            </a:r>
            <a:endParaRPr lang="en-US" sz="1600" dirty="0"/>
          </a:p>
        </p:txBody>
      </p:sp>
      <p:sp>
        <p:nvSpPr>
          <p:cNvPr id="15" name="Shape 11"/>
          <p:cNvSpPr/>
          <p:nvPr/>
        </p:nvSpPr>
        <p:spPr>
          <a:xfrm>
            <a:off x="4587240" y="2195830"/>
            <a:ext cx="2853690" cy="83121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6" name="Text 12"/>
          <p:cNvSpPr/>
          <p:nvPr/>
        </p:nvSpPr>
        <p:spPr>
          <a:xfrm>
            <a:off x="4587240" y="2195830"/>
            <a:ext cx="2853690" cy="8312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限时优惠</a:t>
            </a: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4587240" y="2909570"/>
            <a:ext cx="2853055" cy="251587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8" name="Text 14"/>
          <p:cNvSpPr/>
          <p:nvPr/>
        </p:nvSpPr>
        <p:spPr>
          <a:xfrm>
            <a:off x="4587240" y="2909570"/>
            <a:ext cx="2853055" cy="2515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为了感谢您的支持，我们为首批预订用户提供了限时优惠，数量有限，先到先得。</a:t>
            </a:r>
            <a:endParaRPr lang="en-US" sz="1600" dirty="0"/>
          </a:p>
        </p:txBody>
      </p:sp>
      <p:sp>
        <p:nvSpPr>
          <p:cNvPr id="19" name="Shape 15"/>
          <p:cNvSpPr/>
          <p:nvPr/>
        </p:nvSpPr>
        <p:spPr>
          <a:xfrm>
            <a:off x="8138160" y="2472055"/>
            <a:ext cx="2853690" cy="83121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0" name="Text 16"/>
          <p:cNvSpPr/>
          <p:nvPr/>
        </p:nvSpPr>
        <p:spPr>
          <a:xfrm>
            <a:off x="8138160" y="2472055"/>
            <a:ext cx="2853690" cy="8312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共创未来</a:t>
            </a:r>
            <a:endParaRPr lang="en-US" sz="1600" dirty="0"/>
          </a:p>
        </p:txBody>
      </p:sp>
      <p:sp>
        <p:nvSpPr>
          <p:cNvPr id="21" name="Shape 17"/>
          <p:cNvSpPr/>
          <p:nvPr/>
        </p:nvSpPr>
        <p:spPr>
          <a:xfrm>
            <a:off x="8138160" y="3185795"/>
            <a:ext cx="2853055" cy="251587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2" name="Text 18"/>
          <p:cNvSpPr/>
          <p:nvPr/>
        </p:nvSpPr>
        <p:spPr>
          <a:xfrm>
            <a:off x="8138160" y="3185795"/>
            <a:ext cx="2853055" cy="2515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我们期待与您一起共创奇迹，共同开启智能生活的新篇章。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51815" y="2018447"/>
            <a:ext cx="7420946" cy="1180378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551815" y="2018447"/>
            <a:ext cx="7420946" cy="11803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6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感谢您的观看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638810" y="3199315"/>
            <a:ext cx="7420946" cy="619622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638810" y="3199315"/>
            <a:ext cx="7420946" cy="6196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 YOU FOR READING！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51577" y="239205"/>
            <a:ext cx="2880000" cy="50400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551577" y="239205"/>
            <a:ext cx="2880000" cy="50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0000">
                    <a:alpha val="5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汇报日期：2025/01/01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51536" y="4664688"/>
            <a:ext cx="2880000" cy="545393"/>
          </a:xfrm>
          <a:prstGeom prst="roundRect">
            <a:avLst>
              <a:gd name="adj" fmla="val 50000"/>
            </a:avLst>
          </a:prstGeom>
          <a:gradFill rotWithShape="1" flip="none">
            <a:gsLst>
              <a:gs pos="0">
                <a:srgbClr val="2C53FC"/>
              </a:gs>
              <a:gs pos="87000">
                <a:srgbClr val="766BFD"/>
              </a:gs>
              <a:gs pos="100000">
                <a:srgbClr val="766BFD"/>
              </a:gs>
            </a:gsLst>
            <a:lin ang="0" scaled="1"/>
          </a:gradFill>
          <a:ln/>
        </p:spPr>
      </p:sp>
      <p:sp>
        <p:nvSpPr>
          <p:cNvPr id="9" name="Text 7"/>
          <p:cNvSpPr/>
          <p:nvPr/>
        </p:nvSpPr>
        <p:spPr>
          <a:xfrm>
            <a:off x="551536" y="4664688"/>
            <a:ext cx="2880000" cy="5453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汇报人：Kimi AI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4:54-d3jnldgs8jdo4os5djl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225" y="1602105"/>
            <a:ext cx="2609850" cy="1295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43650" y="2999740"/>
            <a:ext cx="5178425" cy="19754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r">
              <a:lnSpc>
                <a:spcPct val="100000"/>
              </a:lnSpc>
            </a:pPr>
            <a:r>
              <a:rPr lang="en-US" sz="5400" dirty="0">
                <a:solidFill>
                  <a:srgbClr val="001A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开场造势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9338310" y="1388745"/>
            <a:ext cx="1624965" cy="172212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9338310" y="1388745"/>
            <a:ext cx="1624965" cy="17221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ct val="100000"/>
              </a:lnSpc>
            </a:pPr>
            <a:r>
              <a:rPr lang="en-US" sz="9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pic>
        <p:nvPicPr>
          <p:cNvPr id="6" name="Image 1" descr="https://kimi-img.moonshot.cn/pub/slides/slides_tmpl/image/25-10-09-17:04:54-d3jnldgs8jdo4os5djf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715" y="256540"/>
            <a:ext cx="1314450" cy="25717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5:02-d3jnlfgs8jdo4os5dk0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090" y="201930"/>
            <a:ext cx="5062220" cy="438404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7:04:54-d3jnldgs8jdo4os5djl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" y="654050"/>
            <a:ext cx="6112510" cy="88392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7:05:01-d3jnlf8s8jdo4os5djt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3720"/>
            <a:ext cx="12192000" cy="458851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74663" y="598170"/>
            <a:ext cx="10479405" cy="8305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D0D0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未解痛点燃需求</a:t>
            </a:r>
            <a:endParaRPr lang="en-US" sz="1600" dirty="0"/>
          </a:p>
        </p:txBody>
      </p:sp>
      <p:pic>
        <p:nvPicPr>
          <p:cNvPr id="6" name="Image 3" descr="https://kimi-img.moonshot.cn/pub/slides/slides_tmpl/image/25-10-09-17:05:02-d3jnlfgs8jdo4os5dk0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40" y="4719320"/>
            <a:ext cx="2080895" cy="180213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821055" y="2287905"/>
            <a:ext cx="4998085" cy="385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用户痛点场景化</a:t>
            </a:r>
            <a:endParaRPr lang="en-US" sz="1600" dirty="0"/>
          </a:p>
        </p:txBody>
      </p:sp>
      <p:sp>
        <p:nvSpPr>
          <p:cNvPr id="8" name="Text 2"/>
          <p:cNvSpPr/>
          <p:nvPr/>
        </p:nvSpPr>
        <p:spPr>
          <a:xfrm>
            <a:off x="795655" y="2704465"/>
            <a:ext cx="4998085" cy="1598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在日常办公中，文件传输速度慢、格式兼容性差，严重影响工作效率。而在家庭生活中，智能设备之间无法互联互通，给用户带来诸多不便。这些痛点让用户渴望一种全新的解决方案。</a:t>
            </a: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6457950" y="4302760"/>
            <a:ext cx="4998085" cy="385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设问引发期待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6457950" y="4719320"/>
            <a:ext cx="4998085" cy="1598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如果有一种产品，能够实现文件的秒传、智能设备的无缝连接，让生活和工作变得更加便捷高效，那将是多么美好的体验？我们的新品正是为了解决这些痛点而生。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6298" y="657860"/>
            <a:ext cx="10479405" cy="8229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行业拐点已到来</a:t>
            </a:r>
            <a:endParaRPr lang="en-US" sz="1600" dirty="0"/>
          </a:p>
        </p:txBody>
      </p:sp>
      <p:pic>
        <p:nvPicPr>
          <p:cNvPr id="3" name="Image 0" descr="https://kimi-img.moonshot.cn/pub/slides/slides_tmpl/image/25-10-09-17:05:03-d3jnlfos8jdo4os5dk6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5" y="-4048125"/>
            <a:ext cx="11017885" cy="6858000"/>
          </a:xfrm>
          <a:prstGeom prst="rect">
            <a:avLst/>
          </a:prstGeom>
        </p:spPr>
      </p:pic>
      <p:pic>
        <p:nvPicPr>
          <p:cNvPr id="4" name="Image 1" descr="https://kimi-img.moonshot.cn/pub/slides/slides_tmpl/image/25-10-09-17:04:54-d3jnldgs8jdo4os5djk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155" y="1702435"/>
            <a:ext cx="752475" cy="752475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09-17:04:54-d3jnldgs8jdo4os5djk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685" y="2454910"/>
            <a:ext cx="752475" cy="75247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7:05:02-d3jnlfgs8jdo4os5dk3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295" y="1305560"/>
            <a:ext cx="735330" cy="73533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866775" y="2830195"/>
            <a:ext cx="2853690" cy="8312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577FD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技术成熟度</a:t>
            </a:r>
            <a:endParaRPr lang="en-US" sz="1600" dirty="0"/>
          </a:p>
        </p:txBody>
      </p:sp>
      <p:sp>
        <p:nvSpPr>
          <p:cNvPr id="8" name="Text 2"/>
          <p:cNvSpPr/>
          <p:nvPr/>
        </p:nvSpPr>
        <p:spPr>
          <a:xfrm>
            <a:off x="866775" y="3543935"/>
            <a:ext cx="2853055" cy="2719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随着5G技术的普及和人工智能的发展，数据传输速度和设备智能化水平大幅提升，为新产品的诞生提供了技术基础。</a:t>
            </a: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4655820" y="3248025"/>
            <a:ext cx="2853690" cy="8312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577FD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政策红利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4655820" y="3961765"/>
            <a:ext cx="2853055" cy="2719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政府出台了一系列鼓励科技创新和数字经济发展的政策，为新产品进入市场提供了良好的政策环境。</a:t>
            </a:r>
            <a:endParaRPr lang="en-US" sz="1600" dirty="0"/>
          </a:p>
        </p:txBody>
      </p:sp>
      <p:sp>
        <p:nvSpPr>
          <p:cNvPr id="11" name="Text 5"/>
          <p:cNvSpPr/>
          <p:nvPr/>
        </p:nvSpPr>
        <p:spPr>
          <a:xfrm>
            <a:off x="8444865" y="2809875"/>
            <a:ext cx="2853690" cy="8312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577FD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消费习惯迁移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8444865" y="3523615"/>
            <a:ext cx="2853055" cy="2718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消费者对智能化、便捷化产品的需求日益增长，愿意为提升生活品质的产品支付更高的价格，这为新产品的市场推广提供了广阔空间。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4:54-d3jnldgs8jdo4os5djl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225" y="1602105"/>
            <a:ext cx="2609850" cy="1295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43650" y="2999740"/>
            <a:ext cx="5178425" cy="19754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r">
              <a:lnSpc>
                <a:spcPct val="100000"/>
              </a:lnSpc>
            </a:pPr>
            <a:r>
              <a:rPr lang="en-US" sz="5400" dirty="0">
                <a:solidFill>
                  <a:srgbClr val="001A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产品亮相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9338310" y="1388745"/>
            <a:ext cx="1624965" cy="172212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9338310" y="1388745"/>
            <a:ext cx="1624965" cy="17221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ct val="100000"/>
              </a:lnSpc>
            </a:pPr>
            <a:r>
              <a:rPr lang="en-US" sz="9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pic>
        <p:nvPicPr>
          <p:cNvPr id="6" name="Image 1" descr="https://kimi-img.moonshot.cn/pub/slides/slides_tmpl/image/25-10-09-17:04:54-d3jnldgs8jdo4os5djf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715" y="256540"/>
            <a:ext cx="1314450" cy="25717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4:54-d3jnldgs8jdo4os5djf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6217285"/>
            <a:ext cx="1314450" cy="2571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35850" y="1344930"/>
            <a:ext cx="4548505" cy="962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一句话定义新物种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435850" y="2825115"/>
            <a:ext cx="6583045" cy="461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产品定位语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435850" y="3397885"/>
            <a:ext cx="4548505" cy="2515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我们的产品是一款集高速文件传输、智能设备互联于一体的智能中枢，它将彻底改变你的工作和生活方式。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7:04:54-d3jnldgs8jdo4os5djl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90" y="525780"/>
            <a:ext cx="6061710" cy="88392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7:04:53-d3jnld8s8jdo4os5djc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80" y="1712595"/>
            <a:ext cx="9752965" cy="455993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-473392" y="461645"/>
            <a:ext cx="10479405" cy="8305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D0D0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技术架构突破壁垒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10-09-17:04:54-d3jnldgs8jdo4os5djf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640" y="254000"/>
            <a:ext cx="1314450" cy="25717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2265045" y="1927225"/>
            <a:ext cx="3712210" cy="8305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新技术组合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2407285" y="2646045"/>
            <a:ext cx="3385820" cy="2693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我们采用了自主研发的高速传输算法和智能互联协议，实现了文件传输速度的大幅提升和设备之间的无缝连接。</a:t>
            </a:r>
            <a:endParaRPr lang="en-US" sz="1600" dirty="0"/>
          </a:p>
        </p:txBody>
      </p:sp>
      <p:sp>
        <p:nvSpPr>
          <p:cNvPr id="8" name="Text 3"/>
          <p:cNvSpPr/>
          <p:nvPr/>
        </p:nvSpPr>
        <p:spPr>
          <a:xfrm>
            <a:off x="6374130" y="1927225"/>
            <a:ext cx="3712210" cy="8305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技术护城河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6516370" y="2646045"/>
            <a:ext cx="3385820" cy="2693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我们的技术已经申请了多项专利，并通过了严格的测试认证，这将为我们的产品在市场上建立起坚实的技术壁垒。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68850" y="532130"/>
            <a:ext cx="8437245" cy="6229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D0D0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场景演示极致体验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5121275" y="1758950"/>
            <a:ext cx="0" cy="4522470"/>
          </a:xfrm>
          <a:prstGeom prst="line">
            <a:avLst/>
          </a:prstGeom>
          <a:noFill/>
          <a:ln w="25400">
            <a:gradFill rotWithShape="1" flip="none">
              <a:gsLst>
                <a:gs pos="0">
                  <a:srgbClr val="5A7DD4"/>
                </a:gs>
                <a:gs pos="47000">
                  <a:srgbClr val="5A7DD4"/>
                </a:gs>
                <a:gs pos="100000">
                  <a:srgbClr val="C8D5EF"/>
                </a:gs>
              </a:gsLst>
              <a:lin ang="5400000" scaled="1"/>
            </a:gradFill>
            <a:prstDash val="sysDot"/>
            <a:headEnd type="none"/>
            <a:tailEnd type="none"/>
          </a:ln>
        </p:spPr>
      </p:sp>
      <p:pic>
        <p:nvPicPr>
          <p:cNvPr id="4" name="Image 0" descr="https://kimi-img.moonshot.cn/pub/slides/slides_tmpl/image/25-10-09-17:05:02-d3jnlfgs8jdo4os5dk2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" y="938530"/>
            <a:ext cx="4654550" cy="5320665"/>
          </a:xfrm>
          <a:prstGeom prst="rect">
            <a:avLst/>
          </a:prstGeom>
        </p:spPr>
      </p:pic>
      <p:pic>
        <p:nvPicPr>
          <p:cNvPr id="5" name="Image 1" descr="https://kimi-img.moonshot.cn/pub/slides/slides_tmpl/image/25-10-09-17:04:54-d3jnldgs8jdo4os5djk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465" y="1227455"/>
            <a:ext cx="752475" cy="752475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10-09-17:04:54-d3jnldgs8jdo4os5djk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465" y="2857500"/>
            <a:ext cx="752475" cy="752475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10-09-17:05:02-d3jnlfgs8jdo4os5dk3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610" y="4639945"/>
            <a:ext cx="735330" cy="73533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5565140" y="1383665"/>
            <a:ext cx="7733665" cy="4400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577FD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用户旅程还原</a:t>
            </a: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5565140" y="1735455"/>
            <a:ext cx="5958205" cy="1120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从开箱到激活，再到完成关键任务，我们的产品为用户提供了流畅的使用体验。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5583555" y="3084195"/>
            <a:ext cx="7733665" cy="4400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577FD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对比旧方案</a:t>
            </a:r>
            <a:endParaRPr lang="en-US" sz="1600" dirty="0"/>
          </a:p>
        </p:txBody>
      </p:sp>
      <p:sp>
        <p:nvSpPr>
          <p:cNvPr id="11" name="Text 5"/>
          <p:cNvSpPr/>
          <p:nvPr/>
        </p:nvSpPr>
        <p:spPr>
          <a:xfrm>
            <a:off x="5583555" y="3435985"/>
            <a:ext cx="5958205" cy="1120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与旧方案相比，我们的产品在省时、省心、省钱方面都有显著优势。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5584190" y="4787265"/>
            <a:ext cx="7733665" cy="4400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577FD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真实用户反馈</a:t>
            </a: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5584190" y="5139055"/>
            <a:ext cx="5958205" cy="1120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内测用户对我们的产品赞不绝口，他们表示使用后工作效率大大提高，生活也变得更加便捷。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燃爆市场的新物种</dc:title>
  <dc:subject>燃爆市场的新物种</dc:subject>
  <dc:creator>Kimi</dc:creator>
  <cp:lastModifiedBy>Kimi</cp:lastModifiedBy>
  <cp:revision>1</cp:revision>
  <dcterms:created xsi:type="dcterms:W3CDTF">2025-12-11T22:21:01Z</dcterms:created>
  <dcterms:modified xsi:type="dcterms:W3CDTF">2025-12-11T22:21:01Z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{"Label":"燃爆市场的新物种","ContentProducer":"001191110108MACG2KBH8F10000","ProduceID":"d4tk65g5jtdhpmhgq5n0","ReservedCode1":"","ContentPropagator":"001191110108MACG2KBH8F20000","PropagateID":"d4tk65g5jtdhpmhgq5n0","ReservedCode2":""}</vt:lpwstr>
  </property>
</Properties>
</file>