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12192000" cy="6858000"/>
  <p:notesSz cx="6858000" cy="12192000"/>
  <p:embeddedFontLst>
    <p:embeddedFont>
      <p:font typeface="MiSans" charset="-122" pitchFamily="34"/>
      <p:regular r:id="rId2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openxmlformats.org/officeDocument/2006/relationships/font" Target="fonts/font1.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jpeg"/><Relationship Id="rId2" Type="http://schemas.openxmlformats.org/officeDocument/2006/relationships/image" Target="../media/image-1-2.jp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jpg"/><Relationship Id="rId3" Type="http://schemas.openxmlformats.org/officeDocument/2006/relationships/image" Target="../media/image-10-3.jpg"/><Relationship Id="rId4" Type="http://schemas.openxmlformats.org/officeDocument/2006/relationships/image" Target="../media/image-10-2.jp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8-3.jp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jpeg"/><Relationship Id="rId2" Type="http://schemas.openxmlformats.org/officeDocument/2006/relationships/image" Target="../media/image-8-2.jp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jp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jpe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jpeg"/><Relationship Id="rId2" Type="http://schemas.openxmlformats.org/officeDocument/2006/relationships/image" Target="../media/image-19-2.jpg"/><Relationship Id="rId3" Type="http://schemas.openxmlformats.org/officeDocument/2006/relationships/image" Target="../media/image-7-2.jpg"/><Relationship Id="rId4" Type="http://schemas.openxmlformats.org/officeDocument/2006/relationships/image" Target="../media/image-19-2.jpg"/><Relationship Id="rId5" Type="http://schemas.openxmlformats.org/officeDocument/2006/relationships/image" Target="../media/image-10-2.jp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3.png"/><Relationship Id="rId5" Type="http://schemas.openxmlformats.org/officeDocument/2006/relationships/image" Target="../media/image-2-3.png"/><Relationship Id="rId6" Type="http://schemas.openxmlformats.org/officeDocument/2006/relationships/image" Target="../media/image-2-3.png"/><Relationship Id="rId7" Type="http://schemas.openxmlformats.org/officeDocument/2006/relationships/image" Target="../media/image-2-3.png"/><Relationship Id="rId8" Type="http://schemas.openxmlformats.org/officeDocument/2006/relationships/image" Target="../media/image-2-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jpe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jpeg"/><Relationship Id="rId2" Type="http://schemas.openxmlformats.org/officeDocument/2006/relationships/image" Target="../media/image-2-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slideLayout" Target="../slideLayouts/slideLayout1.xml"/><Relationship Id="rId8"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jpeg"/><Relationship Id="rId2" Type="http://schemas.openxmlformats.org/officeDocument/2006/relationships/image" Target="../media/image-3-2.png"/><Relationship Id="rId3" Type="http://schemas.openxmlformats.org/officeDocument/2006/relationships/image" Target="../media/image-4-3.jpe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image" Target="../media/image-5-2.jp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jpg"/><Relationship Id="rId3" Type="http://schemas.openxmlformats.org/officeDocument/2006/relationships/image" Target="../media/image-5-2.jp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image" Target="../media/image-8-2.jpg"/><Relationship Id="rId3" Type="http://schemas.openxmlformats.org/officeDocument/2006/relationships/image" Target="../media/image-8-3.jpg"/><Relationship Id="rId4" Type="http://schemas.openxmlformats.org/officeDocument/2006/relationships/image" Target="../media/image-8-4.jp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3-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24-d3jovr0s8jdo4os5dsmg.jpg">    </p:cNvPr>
          <p:cNvPicPr>
            <a:picLocks noChangeAspect="1"/>
          </p:cNvPicPr>
          <p:nvPr/>
        </p:nvPicPr>
        <p:blipFill>
          <a:blip r:embed="rId2">
            <a:alphaModFix amt="54000"/>
          </a:blip>
          <a:srcRect l="212" r="212" t="0" b="0"/>
          <a:stretch/>
        </p:blipFill>
        <p:spPr>
          <a:xfrm>
            <a:off x="0" y="-20320"/>
            <a:ext cx="12192000" cy="6898005"/>
          </a:xfrm>
          <a:prstGeom prst="rect">
            <a:avLst/>
          </a:prstGeom>
        </p:spPr>
      </p:pic>
      <p:sp>
        <p:nvSpPr>
          <p:cNvPr id="3" name="Text 0"/>
          <p:cNvSpPr/>
          <p:nvPr/>
        </p:nvSpPr>
        <p:spPr>
          <a:xfrm>
            <a:off x="772795" y="2333969"/>
            <a:ext cx="4986956" cy="896016"/>
          </a:xfrm>
          <a:prstGeom prst="rect">
            <a:avLst/>
          </a:prstGeom>
          <a:noFill/>
          <a:ln/>
        </p:spPr>
        <p:txBody>
          <a:bodyPr wrap="square" lIns="91440" tIns="45720" rIns="91440" bIns="45720" rtlCol="0" anchor="t"/>
          <a:lstStyle/>
          <a:p>
            <a:pPr>
              <a:lnSpc>
                <a:spcPct val="100000"/>
              </a:lnSpc>
            </a:pPr>
            <a:r>
              <a:rPr lang="en-US" sz="7200" b="1" dirty="0">
                <a:solidFill>
                  <a:srgbClr val="404040"/>
                </a:solidFill>
                <a:latin typeface="MiSans" pitchFamily="34" charset="0"/>
                <a:ea typeface="MiSans" pitchFamily="34" charset="-122"/>
                <a:cs typeface="MiSans" pitchFamily="34" charset="-120"/>
              </a:rPr>
              <a:t>商业计划书</a:t>
            </a:r>
            <a:endParaRPr lang="en-US" sz="1600" dirty="0"/>
          </a:p>
        </p:txBody>
      </p:sp>
      <p:sp>
        <p:nvSpPr>
          <p:cNvPr id="4" name="Text 1"/>
          <p:cNvSpPr/>
          <p:nvPr/>
        </p:nvSpPr>
        <p:spPr>
          <a:xfrm>
            <a:off x="628650" y="5949315"/>
            <a:ext cx="192532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595959"/>
                </a:solidFill>
                <a:latin typeface="MiSans" pitchFamily="34" charset="0"/>
                <a:ea typeface="MiSans" pitchFamily="34" charset="-122"/>
                <a:cs typeface="MiSans" pitchFamily="34" charset="-120"/>
              </a:rPr>
              <a:t>汇报人：Kimi AI</a:t>
            </a:r>
            <a:endParaRPr lang="en-US" sz="1600" dirty="0"/>
          </a:p>
        </p:txBody>
      </p:sp>
      <p:sp>
        <p:nvSpPr>
          <p:cNvPr id="5" name="Text 2"/>
          <p:cNvSpPr/>
          <p:nvPr/>
        </p:nvSpPr>
        <p:spPr>
          <a:xfrm>
            <a:off x="3735506" y="5949315"/>
            <a:ext cx="273177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595959"/>
                </a:solidFill>
                <a:latin typeface="MiSans" pitchFamily="34" charset="0"/>
                <a:ea typeface="MiSans" pitchFamily="34" charset="-122"/>
                <a:cs typeface="MiSans" pitchFamily="34" charset="-120"/>
              </a:rPr>
              <a:t>时间：2025/08/05</a:t>
            </a:r>
            <a:endParaRPr lang="en-US" sz="1600" dirty="0"/>
          </a:p>
        </p:txBody>
      </p:sp>
      <p:pic>
        <p:nvPicPr>
          <p:cNvPr id="6" name="Image 1" descr="https://kimi-img.moonshot.cn/pub/slides/slides_tmpl/image/25-10-09-18:35:26-d3jovrgs8jdo4os5dsp0.png">    </p:cNvPr>
          <p:cNvPicPr>
            <a:picLocks noChangeAspect="1"/>
          </p:cNvPicPr>
          <p:nvPr/>
        </p:nvPicPr>
        <p:blipFill>
          <a:blip r:embed="rId3"/>
          <a:stretch>
            <a:fillRect/>
          </a:stretch>
        </p:blipFill>
        <p:spPr>
          <a:xfrm>
            <a:off x="6889115" y="680085"/>
            <a:ext cx="4940300" cy="4893310"/>
          </a:xfrm>
          <a:prstGeom prst="rect">
            <a:avLst/>
          </a:prstGeom>
        </p:spPr>
      </p:pic>
      <p:pic>
        <p:nvPicPr>
          <p:cNvPr id="7" name="Image 2" descr="https://kimi-img.moonshot.cn/pub/slides/slides_tmpl/image/25-10-09-18:35:22-d3jovqgs8jdo4os5dsjg.png">    </p:cNvPr>
          <p:cNvPicPr>
            <a:picLocks noChangeAspect="1"/>
          </p:cNvPicPr>
          <p:nvPr/>
        </p:nvPicPr>
        <p:blipFill>
          <a:blip r:embed="rId4"/>
          <a:stretch>
            <a:fillRect/>
          </a:stretch>
        </p:blipFill>
        <p:spPr>
          <a:xfrm>
            <a:off x="772795" y="637540"/>
            <a:ext cx="713105" cy="358140"/>
          </a:xfrm>
          <a:prstGeom prst="rect">
            <a:avLst/>
          </a:prstGeom>
        </p:spPr>
      </p:pic>
      <p:pic>
        <p:nvPicPr>
          <p:cNvPr id="8" name="Image 3" descr="https://kimi-img.moonshot.cn/pub/slides/slides_tmpl/image/25-10-09-18:35:23-d3jovqos8jdo4os5dsm0.png">    </p:cNvPr>
          <p:cNvPicPr>
            <a:picLocks noChangeAspect="1"/>
          </p:cNvPicPr>
          <p:nvPr/>
        </p:nvPicPr>
        <p:blipFill>
          <a:blip r:embed="rId5"/>
          <a:stretch>
            <a:fillRect/>
          </a:stretch>
        </p:blipFill>
        <p:spPr>
          <a:xfrm>
            <a:off x="10758805" y="637540"/>
            <a:ext cx="929640" cy="237490"/>
          </a:xfrm>
          <a:prstGeom prst="rect">
            <a:avLst/>
          </a:prstGeom>
        </p:spPr>
      </p:pic>
      <p:pic>
        <p:nvPicPr>
          <p:cNvPr id="9" name="Image 4" descr="https://kimi-img.moonshot.cn/pub/slides/slides_tmpl/image/25-10-09-18:35:26-d3jovrgs8jdo4os5dsp0.png">    </p:cNvPr>
          <p:cNvPicPr>
            <a:picLocks noChangeAspect="1"/>
          </p:cNvPicPr>
          <p:nvPr/>
        </p:nvPicPr>
        <p:blipFill>
          <a:blip r:embed="rId6">
            <a:alphaModFix amt="21000"/>
          </a:blip>
          <a:stretch>
            <a:fillRect/>
          </a:stretch>
        </p:blipFill>
        <p:spPr>
          <a:xfrm>
            <a:off x="703580" y="3700145"/>
            <a:ext cx="1891030" cy="1873250"/>
          </a:xfrm>
          <a:prstGeom prst="rect">
            <a:avLst/>
          </a:prstGeom>
        </p:spPr>
      </p:pic>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22-d3jovqgs8jdo4os5dskg.jpg">    </p:cNvPr>
          <p:cNvPicPr>
            <a:picLocks noChangeAspect="1"/>
          </p:cNvPicPr>
          <p:nvPr/>
        </p:nvPicPr>
        <p:blipFill>
          <a:blip r:embed="rId2">
            <a:alphaModFix amt="65000"/>
          </a:blip>
          <a:srcRect l="0" r="0" t="9351" b="9351"/>
          <a:stretch/>
        </p:blipFill>
        <p:spPr>
          <a:xfrm>
            <a:off x="712470" y="1391285"/>
            <a:ext cx="7085330" cy="3408045"/>
          </a:xfrm>
          <a:prstGeom prst="rect">
            <a:avLst/>
          </a:prstGeom>
        </p:spPr>
      </p:pic>
      <p:sp>
        <p:nvSpPr>
          <p:cNvPr id="3" name="Text 0"/>
          <p:cNvSpPr/>
          <p:nvPr/>
        </p:nvSpPr>
        <p:spPr>
          <a:xfrm>
            <a:off x="8253095" y="1381760"/>
            <a:ext cx="3434080" cy="1791335"/>
          </a:xfrm>
          <a:prstGeom prst="rect">
            <a:avLst/>
          </a:prstGeom>
          <a:noFill/>
          <a:ln/>
        </p:spPr>
        <p:txBody>
          <a:bodyPr wrap="square" lIns="91440" tIns="45720" rIns="91440" bIns="45720" rtlCol="0" anchor="ctr"/>
          <a:lstStyle/>
          <a:p>
            <a:pPr>
              <a:lnSpc>
                <a:spcPct val="100000"/>
              </a:lnSpc>
            </a:pPr>
            <a:r>
              <a:rPr lang="en-US" sz="3200" dirty="0">
                <a:solidFill>
                  <a:srgbClr val="857AF3"/>
                </a:solidFill>
                <a:latin typeface="MiSans" pitchFamily="34" charset="0"/>
                <a:ea typeface="MiSans" pitchFamily="34" charset="-122"/>
                <a:cs typeface="MiSans" pitchFamily="34" charset="-120"/>
              </a:rPr>
              <a:t>收入模型与定价策略</a:t>
            </a:r>
            <a:endParaRPr lang="en-US" sz="1600" dirty="0"/>
          </a:p>
        </p:txBody>
      </p:sp>
      <p:pic>
        <p:nvPicPr>
          <p:cNvPr id="4" name="Image 1" descr="https://kimi-img.moonshot.cn/pub/slides/slides_tmpl/image/25-10-09-18:35:30-d3jovsgs8jdo4os5dstg.jpg">    </p:cNvPr>
          <p:cNvPicPr>
            <a:picLocks noChangeAspect="1"/>
          </p:cNvPicPr>
          <p:nvPr/>
        </p:nvPicPr>
        <p:blipFill>
          <a:blip r:embed="rId3"/>
          <a:srcRect l="0" r="0" t="11886" b="11886"/>
          <a:stretch/>
        </p:blipFill>
        <p:spPr>
          <a:xfrm>
            <a:off x="1275007" y="1391282"/>
            <a:ext cx="5960257" cy="3407832"/>
          </a:xfrm>
          <a:prstGeom prst="rect">
            <a:avLst/>
          </a:prstGeom>
        </p:spPr>
      </p:pic>
      <p:pic>
        <p:nvPicPr>
          <p:cNvPr id="5" name="Image 2" descr="https://kimi-img.moonshot.cn/pub/slides/slides_tmpl/image/25-10-09-18:35:22-d3jovqgs8jdo4os5dskg.jpg">    </p:cNvPr>
          <p:cNvPicPr>
            <a:picLocks noChangeAspect="1"/>
          </p:cNvPicPr>
          <p:nvPr/>
        </p:nvPicPr>
        <p:blipFill>
          <a:blip r:embed="rId4">
            <a:alphaModFix amt="26000"/>
          </a:blip>
          <a:srcRect l="0" r="0" t="9351" b="9351"/>
          <a:stretch/>
        </p:blipFill>
        <p:spPr>
          <a:xfrm>
            <a:off x="1270" y="5353050"/>
            <a:ext cx="7796530" cy="768985"/>
          </a:xfrm>
          <a:prstGeom prst="rect">
            <a:avLst/>
          </a:prstGeom>
        </p:spPr>
      </p:pic>
      <p:sp>
        <p:nvSpPr>
          <p:cNvPr id="6" name="Text 1"/>
          <p:cNvSpPr/>
          <p:nvPr/>
        </p:nvSpPr>
        <p:spPr>
          <a:xfrm>
            <a:off x="8323580" y="3241675"/>
            <a:ext cx="3351530" cy="831215"/>
          </a:xfrm>
          <a:prstGeom prst="rect">
            <a:avLst/>
          </a:prstGeom>
          <a:noFill/>
          <a:ln/>
        </p:spPr>
        <p:txBody>
          <a:bodyPr wrap="square" lIns="91440" tIns="45720" rIns="91440" bIns="45720" rtlCol="0" anchor="ctr"/>
          <a:lstStyle/>
          <a:p>
            <a:pPr>
              <a:lnSpc>
                <a:spcPct val="100000"/>
              </a:lnSpc>
            </a:pPr>
            <a:r>
              <a:rPr lang="en-US" sz="1800" b="1" dirty="0">
                <a:solidFill>
                  <a:srgbClr val="857AF3"/>
                </a:solidFill>
                <a:latin typeface="MiSans" pitchFamily="34" charset="0"/>
                <a:ea typeface="MiSans" pitchFamily="34" charset="-122"/>
                <a:cs typeface="MiSans" pitchFamily="34" charset="-120"/>
              </a:rPr>
              <a:t>多元收入来源</a:t>
            </a:r>
            <a:endParaRPr lang="en-US" sz="1600" dirty="0"/>
          </a:p>
        </p:txBody>
      </p:sp>
      <p:sp>
        <p:nvSpPr>
          <p:cNvPr id="7" name="Text 2"/>
          <p:cNvSpPr/>
          <p:nvPr/>
        </p:nvSpPr>
        <p:spPr>
          <a:xfrm>
            <a:off x="8297545" y="4130040"/>
            <a:ext cx="3548380" cy="2030095"/>
          </a:xfrm>
          <a:prstGeom prst="rect">
            <a:avLst/>
          </a:prstGeom>
          <a:noFill/>
          <a:ln/>
        </p:spPr>
        <p:txBody>
          <a:bodyPr wrap="square" lIns="91440" tIns="45720" rIns="91440" bIns="45720" rtlCol="0" anchor="t">
            <a:spAutoFit/>
          </a:bodyPr>
          <a:lstStyle/>
          <a:p>
            <a:pPr algn="just">
              <a:lnSpc>
                <a:spcPct val="150000"/>
              </a:lnSpc>
            </a:pPr>
            <a:r>
              <a:rPr lang="en-US" sz="1400" dirty="0">
                <a:solidFill>
                  <a:srgbClr val="262626"/>
                </a:solidFill>
                <a:latin typeface="MiSans" pitchFamily="34" charset="0"/>
                <a:ea typeface="MiSans" pitchFamily="34" charset="-122"/>
                <a:cs typeface="MiSans" pitchFamily="34" charset="-120"/>
              </a:rPr>
              <a:t>我们的收入模型非常多元化，包括一次性销售、订阅服务、数据增值及平台抽佣等多种方式。这种多元化的收入模式能够确保我们收入的稳定性和可持续性。在定价策略方面，我们根据产品的功能、性能和市场定位，制定了合理的价格梯度，满足不同客户的需求。</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700405" y="3239770"/>
            <a:ext cx="8847455" cy="1509395"/>
          </a:xfrm>
          <a:prstGeom prst="rect">
            <a:avLst/>
          </a:prstGeom>
          <a:solidFill>
            <a:srgbClr val="9A91F1">
              <a:alpha val="16863"/>
            </a:srgbClr>
          </a:solidFill>
          <a:ln/>
        </p:spPr>
      </p:sp>
      <p:sp>
        <p:nvSpPr>
          <p:cNvPr id="3" name="Text 1"/>
          <p:cNvSpPr/>
          <p:nvPr/>
        </p:nvSpPr>
        <p:spPr>
          <a:xfrm>
            <a:off x="700405" y="3239770"/>
            <a:ext cx="8847455" cy="150939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10-09-18:35:45-d3jp008s8jdo4os5dt6g.jpg">    </p:cNvPr>
          <p:cNvPicPr>
            <a:picLocks noChangeAspect="1"/>
          </p:cNvPicPr>
          <p:nvPr/>
        </p:nvPicPr>
        <p:blipFill>
          <a:blip r:embed="rId2"/>
          <a:srcRect l="29824" r="29824" t="0" b="0"/>
          <a:stretch/>
        </p:blipFill>
        <p:spPr>
          <a:xfrm>
            <a:off x="8677969" y="0"/>
            <a:ext cx="3690359" cy="6858000"/>
          </a:xfrm>
          <a:prstGeom prst="rect">
            <a:avLst/>
          </a:prstGeom>
        </p:spPr>
      </p:pic>
      <p:sp>
        <p:nvSpPr>
          <p:cNvPr id="5" name="Text 2"/>
          <p:cNvSpPr/>
          <p:nvPr/>
        </p:nvSpPr>
        <p:spPr>
          <a:xfrm>
            <a:off x="843280" y="745490"/>
            <a:ext cx="6337935" cy="888365"/>
          </a:xfrm>
          <a:prstGeom prst="rect">
            <a:avLst/>
          </a:prstGeom>
          <a:noFill/>
          <a:ln/>
        </p:spPr>
        <p:txBody>
          <a:bodyPr wrap="square" lIns="91440" tIns="45720" rIns="91440" bIns="45720" rtlCol="0" anchor="ctr"/>
          <a:lstStyle/>
          <a:p>
            <a:pPr algn="just">
              <a:lnSpc>
                <a:spcPct val="100000"/>
              </a:lnSpc>
            </a:pPr>
            <a:r>
              <a:rPr lang="en-US" sz="3200" dirty="0">
                <a:solidFill>
                  <a:srgbClr val="857AF3"/>
                </a:solidFill>
                <a:latin typeface="MiSans" pitchFamily="34" charset="0"/>
                <a:ea typeface="MiSans" pitchFamily="34" charset="-122"/>
                <a:cs typeface="MiSans" pitchFamily="34" charset="-120"/>
              </a:rPr>
              <a:t>成本结构与边际收益</a:t>
            </a:r>
            <a:endParaRPr lang="en-US" sz="1600" dirty="0"/>
          </a:p>
        </p:txBody>
      </p:sp>
      <p:sp>
        <p:nvSpPr>
          <p:cNvPr id="6" name="Text 3"/>
          <p:cNvSpPr/>
          <p:nvPr/>
        </p:nvSpPr>
        <p:spPr>
          <a:xfrm>
            <a:off x="870349" y="1935727"/>
            <a:ext cx="6122428"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关键成本科目</a:t>
            </a:r>
            <a:endParaRPr lang="en-US" sz="1600" dirty="0"/>
          </a:p>
        </p:txBody>
      </p:sp>
      <p:sp>
        <p:nvSpPr>
          <p:cNvPr id="7" name="Text 4"/>
          <p:cNvSpPr/>
          <p:nvPr/>
        </p:nvSpPr>
        <p:spPr>
          <a:xfrm>
            <a:off x="871271" y="2305178"/>
            <a:ext cx="7418366" cy="73723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我们的成本结构主要包括研发成本、生产成本、营销成本和运营成本等。我们通过精细化管理，严格控制各项成本支出，确保成本的合理性和可控性。</a:t>
            </a:r>
            <a:endParaRPr lang="en-US" sz="1600" dirty="0"/>
          </a:p>
        </p:txBody>
      </p:sp>
      <p:sp>
        <p:nvSpPr>
          <p:cNvPr id="8" name="Text 5"/>
          <p:cNvSpPr/>
          <p:nvPr/>
        </p:nvSpPr>
        <p:spPr>
          <a:xfrm>
            <a:off x="899416" y="3439250"/>
            <a:ext cx="7871257"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规模扩大的递减曲线</a:t>
            </a:r>
            <a:endParaRPr lang="en-US" sz="1600" dirty="0"/>
          </a:p>
        </p:txBody>
      </p:sp>
      <p:sp>
        <p:nvSpPr>
          <p:cNvPr id="9" name="Text 6"/>
          <p:cNvSpPr/>
          <p:nvPr/>
        </p:nvSpPr>
        <p:spPr>
          <a:xfrm>
            <a:off x="899160" y="3816350"/>
            <a:ext cx="7432040" cy="73723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随着企业规模的不断扩大，我们的成本呈现递减的趋势。通过技术复用、供应链整合和运营自动化等措施，我们能够有效降低边际成本，提高企业的盈利能力。</a:t>
            </a:r>
            <a:endParaRPr lang="en-US" sz="1600" dirty="0"/>
          </a:p>
        </p:txBody>
      </p:sp>
      <p:sp>
        <p:nvSpPr>
          <p:cNvPr id="10" name="Text 7"/>
          <p:cNvSpPr/>
          <p:nvPr/>
        </p:nvSpPr>
        <p:spPr>
          <a:xfrm>
            <a:off x="870401" y="4991366"/>
            <a:ext cx="7273186"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盈亏平衡点与现金流转正</a:t>
            </a:r>
            <a:endParaRPr lang="en-US" sz="1600" dirty="0"/>
          </a:p>
        </p:txBody>
      </p:sp>
      <p:sp>
        <p:nvSpPr>
          <p:cNvPr id="11" name="Text 8"/>
          <p:cNvSpPr/>
          <p:nvPr/>
        </p:nvSpPr>
        <p:spPr>
          <a:xfrm>
            <a:off x="856379" y="5405210"/>
            <a:ext cx="7433258" cy="73723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根据我们的财务预测，我们预计在未来的某个时间节点达到盈亏平衡点，并实现现金流转正。这将标志着我们的企业进入了一个新的发展阶段，具备了自我造血的能力。</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701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04</a:t>
            </a:r>
            <a:endParaRPr lang="en-US" sz="1600" dirty="0"/>
          </a:p>
        </p:txBody>
      </p:sp>
      <p:sp>
        <p:nvSpPr>
          <p:cNvPr id="3" name="Text 1"/>
          <p:cNvSpPr/>
          <p:nvPr/>
        </p:nvSpPr>
        <p:spPr>
          <a:xfrm>
            <a:off x="3727450" y="3348673"/>
            <a:ext cx="4599305" cy="123063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市场战略与增长飞轮</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83567" y="851373"/>
            <a:ext cx="3085843" cy="1076325"/>
          </a:xfrm>
          <a:prstGeom prst="rect">
            <a:avLst/>
          </a:prstGeom>
          <a:noFill/>
          <a:ln/>
        </p:spPr>
        <p:txBody>
          <a:bodyPr wrap="square" lIns="91440" tIns="45720" rIns="91440" bIns="45720" rtlCol="0" anchor="ctr">
            <a:spAutoFit/>
          </a:bodyPr>
          <a:lstStyle/>
          <a:p>
            <a:pPr algn="just">
              <a:lnSpc>
                <a:spcPct val="100000"/>
              </a:lnSpc>
            </a:pPr>
            <a:r>
              <a:rPr lang="en-US" sz="3200" dirty="0">
                <a:solidFill>
                  <a:srgbClr val="857AF3"/>
                </a:solidFill>
                <a:latin typeface="MiSans" pitchFamily="34" charset="0"/>
                <a:ea typeface="MiSans" pitchFamily="34" charset="-122"/>
                <a:cs typeface="MiSans" pitchFamily="34" charset="-120"/>
              </a:rPr>
              <a:t>细分市场切入与扩张路径</a:t>
            </a:r>
            <a:endParaRPr lang="en-US" sz="1600" dirty="0"/>
          </a:p>
        </p:txBody>
      </p:sp>
      <p:pic>
        <p:nvPicPr>
          <p:cNvPr id="3" name="Image 0" descr="https://kimi-img.moonshot.cn/pub/slides/slides_tmpl/image/25-10-09-18:35:31-d3jovsos8jdo4os5dsu0.jpg">    </p:cNvPr>
          <p:cNvPicPr>
            <a:picLocks noChangeAspect="1"/>
          </p:cNvPicPr>
          <p:nvPr/>
        </p:nvPicPr>
        <p:blipFill>
          <a:blip r:embed="rId2"/>
          <a:srcRect l="24556" r="24556" t="0" b="0"/>
          <a:stretch/>
        </p:blipFill>
        <p:spPr>
          <a:xfrm>
            <a:off x="6096000" y="0"/>
            <a:ext cx="6204927" cy="6858000"/>
          </a:xfrm>
          <a:prstGeom prst="rect">
            <a:avLst/>
          </a:prstGeom>
        </p:spPr>
      </p:pic>
      <p:sp>
        <p:nvSpPr>
          <p:cNvPr id="4" name="Text 1"/>
          <p:cNvSpPr/>
          <p:nvPr/>
        </p:nvSpPr>
        <p:spPr>
          <a:xfrm>
            <a:off x="964610" y="2429524"/>
            <a:ext cx="3411363"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目标细分市场</a:t>
            </a:r>
            <a:endParaRPr lang="en-US" sz="1600" dirty="0"/>
          </a:p>
        </p:txBody>
      </p:sp>
      <p:sp>
        <p:nvSpPr>
          <p:cNvPr id="5" name="Text 2"/>
          <p:cNvSpPr/>
          <p:nvPr/>
        </p:nvSpPr>
        <p:spPr>
          <a:xfrm>
            <a:off x="944245" y="2879090"/>
            <a:ext cx="4417695" cy="1168400"/>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262626"/>
                </a:solidFill>
                <a:latin typeface="MiSans" pitchFamily="34" charset="0"/>
                <a:ea typeface="MiSans" pitchFamily="34" charset="-122"/>
                <a:cs typeface="MiSans" pitchFamily="34" charset="-120"/>
              </a:rPr>
              <a:t>我们明确了首轮目标细分市场，并对其容量和占比进行了详细的分析。我们选择这个细分市场是因为它具有较大的市场潜力和较高的增长速度，同时我们的产品也能够更好地满足这个市场的需求。</a:t>
            </a:r>
            <a:endParaRPr lang="en-US" sz="1600" dirty="0"/>
          </a:p>
        </p:txBody>
      </p:sp>
      <p:sp>
        <p:nvSpPr>
          <p:cNvPr id="6" name="Text 3"/>
          <p:cNvSpPr/>
          <p:nvPr/>
        </p:nvSpPr>
        <p:spPr>
          <a:xfrm>
            <a:off x="1377367" y="4364521"/>
            <a:ext cx="3411363"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扩张路径</a:t>
            </a:r>
            <a:endParaRPr lang="en-US" sz="1600" dirty="0"/>
          </a:p>
        </p:txBody>
      </p:sp>
      <p:sp>
        <p:nvSpPr>
          <p:cNvPr id="7" name="Text 4"/>
          <p:cNvSpPr/>
          <p:nvPr/>
        </p:nvSpPr>
        <p:spPr>
          <a:xfrm>
            <a:off x="1365885" y="4841558"/>
            <a:ext cx="4495800" cy="1168400"/>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262626"/>
                </a:solidFill>
                <a:latin typeface="MiSans" pitchFamily="34" charset="0"/>
                <a:ea typeface="MiSans" pitchFamily="34" charset="-122"/>
                <a:cs typeface="MiSans" pitchFamily="34" charset="-120"/>
              </a:rPr>
              <a:t>在成功切入目标细分市场后，我们将采取先垂直深耕再横向扩张的两阶段策略。通过在目标市场中树立标杆客户，我们能够利用示范效应和渠道杠杆，快速实现市场扩张。</a:t>
            </a:r>
            <a:endParaRPr lang="en-US" sz="1600" dirty="0"/>
          </a:p>
        </p:txBody>
      </p:sp>
    </p:spTree>
  </p:cSld>
  <p:clrMapOvr>
    <a:masterClrMapping/>
  </p:clrMapOvr>
  <p:transition>
    <p:fade/>
    <p:spd val="med"/>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60400" y="588645"/>
            <a:ext cx="6124575" cy="943610"/>
          </a:xfrm>
          <a:prstGeom prst="rect">
            <a:avLst/>
          </a:prstGeom>
          <a:noFill/>
          <a:ln/>
        </p:spPr>
        <p:txBody>
          <a:bodyPr wrap="square" lIns="91440" tIns="45720" rIns="91440" bIns="45720" rtlCol="0" anchor="ctr"/>
          <a:lstStyle/>
          <a:p>
            <a:pPr algn="just">
              <a:lnSpc>
                <a:spcPct val="100000"/>
              </a:lnSpc>
            </a:pPr>
            <a:r>
              <a:rPr lang="en-US" sz="3200" dirty="0">
                <a:solidFill>
                  <a:srgbClr val="857AF3"/>
                </a:solidFill>
                <a:latin typeface="MiSans" pitchFamily="34" charset="0"/>
                <a:ea typeface="MiSans" pitchFamily="34" charset="-122"/>
                <a:cs typeface="MiSans" pitchFamily="34" charset="-120"/>
              </a:rPr>
              <a:t>品牌打法与获客矩阵</a:t>
            </a:r>
            <a:endParaRPr lang="en-US" sz="1600" dirty="0"/>
          </a:p>
        </p:txBody>
      </p:sp>
      <p:pic>
        <p:nvPicPr>
          <p:cNvPr id="3" name="Image 0" descr="https://kimi-img.moonshot.cn/pub/slides/slides_tmpl/image/25-10-09-18:35:46-d3jp00gs8jdo4os5dt70.png">    </p:cNvPr>
          <p:cNvPicPr>
            <a:picLocks noChangeAspect="1"/>
          </p:cNvPicPr>
          <p:nvPr/>
        </p:nvPicPr>
        <p:blipFill>
          <a:blip r:embed="rId2"/>
          <a:stretch>
            <a:fillRect/>
          </a:stretch>
        </p:blipFill>
        <p:spPr>
          <a:xfrm>
            <a:off x="8028940" y="494665"/>
            <a:ext cx="3604895" cy="3734435"/>
          </a:xfrm>
          <a:prstGeom prst="rect">
            <a:avLst/>
          </a:prstGeom>
        </p:spPr>
      </p:pic>
      <p:sp>
        <p:nvSpPr>
          <p:cNvPr id="4" name="Text 1"/>
          <p:cNvSpPr/>
          <p:nvPr/>
        </p:nvSpPr>
        <p:spPr>
          <a:xfrm>
            <a:off x="698500" y="1791335"/>
            <a:ext cx="5835015" cy="392430"/>
          </a:xfrm>
          <a:prstGeom prst="rect">
            <a:avLst/>
          </a:prstGeom>
          <a:noFill/>
          <a:ln/>
        </p:spPr>
        <p:txBody>
          <a:bodyPr wrap="square" lIns="91440" tIns="45720" rIns="91440" bIns="45720" rtlCol="0" anchor="ct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线上线下融合的获客组合</a:t>
            </a:r>
            <a:endParaRPr lang="en-US" sz="1600" dirty="0"/>
          </a:p>
        </p:txBody>
      </p:sp>
      <p:sp>
        <p:nvSpPr>
          <p:cNvPr id="5" name="Text 2"/>
          <p:cNvSpPr/>
          <p:nvPr/>
        </p:nvSpPr>
        <p:spPr>
          <a:xfrm>
            <a:off x="698500" y="2122805"/>
            <a:ext cx="6882130" cy="73723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我们采用了线上线下融合的获客组合，包括内容营销、KOL联动、生态渠道及会议公关等多种手段。通过这些手段，我们能够全方位地触达目标客户，提高品牌知名度和影响力。</a:t>
            </a:r>
            <a:endParaRPr lang="en-US" sz="1600" dirty="0"/>
          </a:p>
        </p:txBody>
      </p:sp>
      <p:sp>
        <p:nvSpPr>
          <p:cNvPr id="6" name="Text 3"/>
          <p:cNvSpPr/>
          <p:nvPr/>
        </p:nvSpPr>
        <p:spPr>
          <a:xfrm>
            <a:off x="698500" y="3170555"/>
            <a:ext cx="5835015" cy="318770"/>
          </a:xfrm>
          <a:prstGeom prst="rect">
            <a:avLst/>
          </a:prstGeom>
          <a:noFill/>
          <a:ln/>
        </p:spPr>
        <p:txBody>
          <a:bodyPr wrap="square" lIns="91440" tIns="45720" rIns="91440" bIns="45720" rtlCol="0" anchor="ct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各渠道转化率</a:t>
            </a:r>
            <a:endParaRPr lang="en-US" sz="1600" dirty="0"/>
          </a:p>
        </p:txBody>
      </p:sp>
      <p:sp>
        <p:nvSpPr>
          <p:cNvPr id="7" name="Text 4"/>
          <p:cNvSpPr/>
          <p:nvPr/>
        </p:nvSpPr>
        <p:spPr>
          <a:xfrm>
            <a:off x="698500" y="3470910"/>
            <a:ext cx="6882130" cy="73723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我们对各个获客渠道的转化率进行了详细的分析和评估。通过优化各渠道的营销策略和内容，我们能够不断提高各渠道的转化率，提升获客效率。</a:t>
            </a:r>
            <a:endParaRPr lang="en-US" sz="1600" dirty="0"/>
          </a:p>
        </p:txBody>
      </p:sp>
      <p:sp>
        <p:nvSpPr>
          <p:cNvPr id="8" name="Text 5"/>
          <p:cNvSpPr/>
          <p:nvPr/>
        </p:nvSpPr>
        <p:spPr>
          <a:xfrm>
            <a:off x="698500" y="4450800"/>
            <a:ext cx="7516841"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投入产出比</a:t>
            </a:r>
            <a:endParaRPr lang="en-US" sz="1600" dirty="0"/>
          </a:p>
        </p:txBody>
      </p:sp>
      <p:sp>
        <p:nvSpPr>
          <p:cNvPr id="9" name="Text 6"/>
          <p:cNvSpPr/>
          <p:nvPr/>
        </p:nvSpPr>
        <p:spPr>
          <a:xfrm>
            <a:off x="698500" y="4767580"/>
            <a:ext cx="10405745" cy="521970"/>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我们注重投入产出比的评估和优化。通过合理分配营销预算，我们能够确保每一分钱都花在刀刃上，实现营销投入的最大化回报。</a:t>
            </a:r>
            <a:endParaRPr lang="en-US" sz="1600" dirty="0"/>
          </a:p>
        </p:txBody>
      </p:sp>
      <p:sp>
        <p:nvSpPr>
          <p:cNvPr id="10" name="Text 7"/>
          <p:cNvSpPr/>
          <p:nvPr/>
        </p:nvSpPr>
        <p:spPr>
          <a:xfrm>
            <a:off x="698500" y="5563667"/>
            <a:ext cx="7698670"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协同机制</a:t>
            </a:r>
            <a:endParaRPr lang="en-US" sz="1600" dirty="0"/>
          </a:p>
        </p:txBody>
      </p:sp>
      <p:sp>
        <p:nvSpPr>
          <p:cNvPr id="11" name="Text 8"/>
          <p:cNvSpPr/>
          <p:nvPr/>
        </p:nvSpPr>
        <p:spPr>
          <a:xfrm>
            <a:off x="698500" y="5896610"/>
            <a:ext cx="10405745" cy="521970"/>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我们建立了各渠道之间的协同机制，实现信息共享和资源整合。通过协同作战，我们能够充分发挥各渠道的优势，形成强大的营销合力，推动业务快速增长。</a:t>
            </a:r>
            <a:endParaRPr lang="en-US" sz="1600" dirty="0"/>
          </a:p>
        </p:txBody>
      </p:sp>
    </p:spTree>
  </p:cSld>
  <p:clrMapOvr>
    <a:masterClrMapping/>
  </p:clrMapOvr>
  <p:transition>
    <p:fade/>
    <p:spd val="med"/>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701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05</a:t>
            </a:r>
            <a:endParaRPr lang="en-US" sz="1600" dirty="0"/>
          </a:p>
        </p:txBody>
      </p:sp>
      <p:sp>
        <p:nvSpPr>
          <p:cNvPr id="3" name="Text 1"/>
          <p:cNvSpPr/>
          <p:nvPr/>
        </p:nvSpPr>
        <p:spPr>
          <a:xfrm>
            <a:off x="3727450" y="3348673"/>
            <a:ext cx="4599305" cy="123063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竞争格局与护城河</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32-d3jovt0s8jdo4os5dsug.jpg">    </p:cNvPr>
          <p:cNvPicPr>
            <a:picLocks noChangeAspect="1"/>
          </p:cNvPicPr>
          <p:nvPr/>
        </p:nvPicPr>
        <p:blipFill>
          <a:blip r:embed="rId2"/>
          <a:srcRect l="0" r="0" t="24657" b="30681"/>
          <a:stretch/>
        </p:blipFill>
        <p:spPr>
          <a:xfrm>
            <a:off x="605155" y="2609215"/>
            <a:ext cx="11188065" cy="3747770"/>
          </a:xfrm>
          <a:prstGeom prst="rect">
            <a:avLst/>
          </a:prstGeom>
        </p:spPr>
      </p:pic>
      <p:sp>
        <p:nvSpPr>
          <p:cNvPr id="3" name="Text 0"/>
          <p:cNvSpPr/>
          <p:nvPr/>
        </p:nvSpPr>
        <p:spPr>
          <a:xfrm>
            <a:off x="605155" y="702945"/>
            <a:ext cx="3030220" cy="1354455"/>
          </a:xfrm>
          <a:prstGeom prst="rect">
            <a:avLst/>
          </a:prstGeom>
          <a:noFill/>
          <a:ln/>
        </p:spPr>
        <p:txBody>
          <a:bodyPr wrap="square" lIns="91440" tIns="45720" rIns="91440" bIns="45720" rtlCol="0" anchor="ctr"/>
          <a:lstStyle/>
          <a:p>
            <a:pPr algn="just">
              <a:lnSpc>
                <a:spcPct val="100000"/>
              </a:lnSpc>
            </a:pPr>
            <a:r>
              <a:rPr lang="en-US" sz="3200" dirty="0">
                <a:solidFill>
                  <a:srgbClr val="857AF3"/>
                </a:solidFill>
                <a:latin typeface="MiSans" pitchFamily="34" charset="0"/>
                <a:ea typeface="MiSans" pitchFamily="34" charset="-122"/>
                <a:cs typeface="MiSans" pitchFamily="34" charset="-120"/>
              </a:rPr>
              <a:t>竞品对比与差异化优势</a:t>
            </a:r>
            <a:endParaRPr lang="en-US" sz="1600" dirty="0"/>
          </a:p>
        </p:txBody>
      </p:sp>
      <p:sp>
        <p:nvSpPr>
          <p:cNvPr id="4" name="Text 1"/>
          <p:cNvSpPr/>
          <p:nvPr/>
        </p:nvSpPr>
        <p:spPr>
          <a:xfrm>
            <a:off x="5649911" y="703193"/>
            <a:ext cx="4505756" cy="368300"/>
          </a:xfrm>
          <a:prstGeom prst="rect">
            <a:avLst/>
          </a:prstGeom>
          <a:noFill/>
          <a:ln/>
        </p:spPr>
        <p:txBody>
          <a:bodyPr wrap="square" lIns="91440" tIns="45720" rIns="91440" bIns="45720" rtlCol="0" anchor="ctr">
            <a:spAutoFit/>
          </a:bodyPr>
          <a:lstStyle/>
          <a:p>
            <a:pPr>
              <a:lnSpc>
                <a:spcPct val="100000"/>
              </a:lnSpc>
            </a:pPr>
            <a:r>
              <a:rPr lang="en-US" sz="1800" b="1" dirty="0">
                <a:solidFill>
                  <a:srgbClr val="857AF3"/>
                </a:solidFill>
                <a:latin typeface="MiSans" pitchFamily="34" charset="0"/>
                <a:ea typeface="MiSans" pitchFamily="34" charset="-122"/>
                <a:cs typeface="MiSans" pitchFamily="34" charset="-120"/>
              </a:rPr>
              <a:t>竞品对比</a:t>
            </a:r>
            <a:endParaRPr lang="en-US" sz="1600" dirty="0"/>
          </a:p>
        </p:txBody>
      </p:sp>
      <p:sp>
        <p:nvSpPr>
          <p:cNvPr id="5" name="Text 2"/>
          <p:cNvSpPr/>
          <p:nvPr/>
        </p:nvSpPr>
        <p:spPr>
          <a:xfrm>
            <a:off x="5664200" y="1033145"/>
            <a:ext cx="5817870" cy="1383665"/>
          </a:xfrm>
          <a:prstGeom prst="rect">
            <a:avLst/>
          </a:prstGeom>
          <a:noFill/>
          <a:ln/>
        </p:spPr>
        <p:txBody>
          <a:bodyPr wrap="square" lIns="91440" tIns="45720" rIns="91440" bIns="45720" rtlCol="0" anchor="t">
            <a:spAutoFit/>
          </a:bodyPr>
          <a:lstStyle/>
          <a:p>
            <a:pPr algn="just">
              <a:lnSpc>
                <a:spcPct val="150000"/>
              </a:lnSpc>
            </a:pPr>
            <a:r>
              <a:rPr lang="en-US" sz="1400" dirty="0">
                <a:solidFill>
                  <a:srgbClr val="595959"/>
                </a:solidFill>
                <a:latin typeface="MiSans" pitchFamily="34" charset="0"/>
                <a:ea typeface="MiSans" pitchFamily="34" charset="-122"/>
                <a:cs typeface="MiSans" pitchFamily="34" charset="-120"/>
              </a:rPr>
              <a:t>我们对国内外主要竞品进行了详细的对比分析，从功能、价格、服务、渠道等多个维度进行了深入研究。通过对比，我们发现我们的产品在技术性能、交付周期和客户成本节省等方面具有明显的领先优势。</a:t>
            </a:r>
            <a:endParaRPr lang="en-US" sz="1600" dirty="0"/>
          </a:p>
        </p:txBody>
      </p:sp>
    </p:spTree>
  </p:cSld>
  <p:clrMapOvr>
    <a:masterClrMapping/>
  </p:clrMapOvr>
  <p:transition>
    <p:fade/>
    <p:spd val="med"/>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41-d3jovv8s8jdo4os5dt40.jpeg">    </p:cNvPr>
          <p:cNvPicPr>
            <a:picLocks noChangeAspect="1"/>
          </p:cNvPicPr>
          <p:nvPr/>
        </p:nvPicPr>
        <p:blipFill>
          <a:blip r:embed="rId2"/>
          <a:srcRect l="29167" r="29167" t="0" b="0"/>
          <a:stretch/>
        </p:blipFill>
        <p:spPr>
          <a:xfrm>
            <a:off x="0" y="-16611"/>
            <a:ext cx="5143500" cy="6858000"/>
          </a:xfrm>
          <a:prstGeom prst="rect">
            <a:avLst/>
          </a:prstGeom>
        </p:spPr>
      </p:pic>
      <p:sp>
        <p:nvSpPr>
          <p:cNvPr id="3" name="Text 0"/>
          <p:cNvSpPr/>
          <p:nvPr/>
        </p:nvSpPr>
        <p:spPr>
          <a:xfrm>
            <a:off x="5810885" y="960755"/>
            <a:ext cx="5965825" cy="583565"/>
          </a:xfrm>
          <a:prstGeom prst="rect">
            <a:avLst/>
          </a:prstGeom>
          <a:noFill/>
          <a:ln/>
        </p:spPr>
        <p:txBody>
          <a:bodyPr wrap="square" lIns="91440" tIns="45720" rIns="91440" bIns="45720" rtlCol="0" anchor="ctr">
            <a:spAutoFit/>
          </a:bodyPr>
          <a:lstStyle/>
          <a:p>
            <a:pPr algn="just">
              <a:lnSpc>
                <a:spcPct val="100000"/>
              </a:lnSpc>
            </a:pPr>
            <a:r>
              <a:rPr lang="en-US" sz="3200" dirty="0">
                <a:solidFill>
                  <a:srgbClr val="857AF3"/>
                </a:solidFill>
                <a:latin typeface="MiSans" pitchFamily="34" charset="0"/>
                <a:ea typeface="MiSans" pitchFamily="34" charset="-122"/>
                <a:cs typeface="MiSans" pitchFamily="34" charset="-120"/>
              </a:rPr>
              <a:t>专利壁垒与生态锁定</a:t>
            </a:r>
            <a:endParaRPr lang="en-US" sz="1600" dirty="0"/>
          </a:p>
        </p:txBody>
      </p:sp>
      <p:sp>
        <p:nvSpPr>
          <p:cNvPr id="4" name="Text 1"/>
          <p:cNvSpPr/>
          <p:nvPr/>
        </p:nvSpPr>
        <p:spPr>
          <a:xfrm>
            <a:off x="5854904" y="1981342"/>
            <a:ext cx="5326303"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核心专利</a:t>
            </a:r>
            <a:endParaRPr lang="en-US" sz="1600" dirty="0"/>
          </a:p>
        </p:txBody>
      </p:sp>
      <p:sp>
        <p:nvSpPr>
          <p:cNvPr id="5" name="Text 2"/>
          <p:cNvSpPr/>
          <p:nvPr/>
        </p:nvSpPr>
        <p:spPr>
          <a:xfrm>
            <a:off x="5852795" y="2336165"/>
            <a:ext cx="5619750" cy="95313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我们拥有多项核心专利，这些专利涵盖了产品的关键技术领域。通过这些专利，我们能够有效地阻止竞争对手的模仿和抄袭，建立起强大的专利壁垒。</a:t>
            </a:r>
            <a:endParaRPr lang="en-US" sz="1600" dirty="0"/>
          </a:p>
        </p:txBody>
      </p:sp>
      <p:sp>
        <p:nvSpPr>
          <p:cNvPr id="6" name="Text 3"/>
          <p:cNvSpPr/>
          <p:nvPr/>
        </p:nvSpPr>
        <p:spPr>
          <a:xfrm>
            <a:off x="5847625" y="3559733"/>
            <a:ext cx="5328502"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行业准入资质</a:t>
            </a:r>
            <a:endParaRPr lang="en-US" sz="1600" dirty="0"/>
          </a:p>
        </p:txBody>
      </p:sp>
      <p:sp>
        <p:nvSpPr>
          <p:cNvPr id="7" name="Text 4"/>
          <p:cNvSpPr/>
          <p:nvPr/>
        </p:nvSpPr>
        <p:spPr>
          <a:xfrm>
            <a:off x="5824220" y="3879850"/>
            <a:ext cx="5648325" cy="95313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我们还获得了一系列行业准入资质，这些资质为我们进入市场提供了合法的依据和保障。同时，这些资质也提高了我们的行业门槛，增加了竞争对手进入市场的难度。</a:t>
            </a:r>
            <a:endParaRPr lang="en-US" sz="1600" dirty="0"/>
          </a:p>
        </p:txBody>
      </p:sp>
      <p:sp>
        <p:nvSpPr>
          <p:cNvPr id="8" name="Text 5"/>
          <p:cNvSpPr/>
          <p:nvPr/>
        </p:nvSpPr>
        <p:spPr>
          <a:xfrm>
            <a:off x="5840640" y="5064237"/>
            <a:ext cx="5328502" cy="368300"/>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生态锁定</a:t>
            </a:r>
            <a:endParaRPr lang="en-US" sz="1600" dirty="0"/>
          </a:p>
        </p:txBody>
      </p:sp>
      <p:sp>
        <p:nvSpPr>
          <p:cNvPr id="9" name="Text 6"/>
          <p:cNvSpPr/>
          <p:nvPr/>
        </p:nvSpPr>
        <p:spPr>
          <a:xfrm>
            <a:off x="5840730" y="5375275"/>
            <a:ext cx="5632450" cy="95313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我们通过数据沉淀和平台网络效应，提升了客户的迁移成本，实现了生态锁定。客户一旦使用我们的产品和服务，就会形成深度的依赖和绑定，很难再转向其他竞争对手。</a:t>
            </a:r>
            <a:endParaRPr lang="en-US" sz="1600" dirty="0"/>
          </a:p>
        </p:txBody>
      </p:sp>
    </p:spTree>
  </p:cSld>
  <p:clrMapOvr>
    <a:masterClrMapping/>
  </p:clrMapOvr>
  <p:transition>
    <p:fade/>
    <p:spd val="med"/>
  </p:transition>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701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06</a:t>
            </a:r>
            <a:endParaRPr lang="en-US" sz="1600" dirty="0"/>
          </a:p>
        </p:txBody>
      </p:sp>
      <p:sp>
        <p:nvSpPr>
          <p:cNvPr id="3" name="Text 1"/>
          <p:cNvSpPr/>
          <p:nvPr/>
        </p:nvSpPr>
        <p:spPr>
          <a:xfrm>
            <a:off x="3727450" y="3348673"/>
            <a:ext cx="4599305" cy="123063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财务预测与融资规划</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77439" y="4096103"/>
            <a:ext cx="6031584" cy="495300"/>
          </a:xfrm>
          <a:prstGeom prst="rect">
            <a:avLst/>
          </a:prstGeom>
          <a:noFill/>
          <a:ln/>
        </p:spPr>
        <p:txBody>
          <a:bodyPr wrap="square" lIns="0" tIns="0" rIns="0" bIns="0" rtlCol="0" anchor="ctr">
            <a:spAutoFit/>
          </a:bodyPr>
          <a:lstStyle/>
          <a:p>
            <a:pPr algn="just">
              <a:lnSpc>
                <a:spcPct val="100000"/>
              </a:lnSpc>
            </a:pPr>
            <a:r>
              <a:rPr lang="en-US" sz="3200" b="1" dirty="0">
                <a:solidFill>
                  <a:srgbClr val="857AF3"/>
                </a:solidFill>
                <a:latin typeface="MiSans" pitchFamily="34" charset="0"/>
                <a:ea typeface="MiSans" pitchFamily="34" charset="-122"/>
                <a:cs typeface="MiSans" pitchFamily="34" charset="-120"/>
              </a:rPr>
              <a:t>收入预测与现金流展望</a:t>
            </a:r>
            <a:endParaRPr lang="en-US" sz="1600" dirty="0"/>
          </a:p>
        </p:txBody>
      </p:sp>
      <p:pic>
        <p:nvPicPr>
          <p:cNvPr id="3" name="Image 0" descr="https://kimi-img.moonshot.cn/pub/slides/slides_tmpl/image/25-10-09-18:35:27-d3jovros8jdo4os5dsq0.jpg">    </p:cNvPr>
          <p:cNvPicPr>
            <a:picLocks noChangeAspect="1"/>
          </p:cNvPicPr>
          <p:nvPr/>
        </p:nvPicPr>
        <p:blipFill>
          <a:blip r:embed="rId2"/>
          <a:srcRect l="23435" r="23435" t="0" b="0"/>
          <a:stretch/>
        </p:blipFill>
        <p:spPr>
          <a:xfrm>
            <a:off x="7536349" y="0"/>
            <a:ext cx="4858280" cy="6858000"/>
          </a:xfrm>
          <a:prstGeom prst="rect">
            <a:avLst/>
          </a:prstGeom>
        </p:spPr>
      </p:pic>
      <p:pic>
        <p:nvPicPr>
          <p:cNvPr id="4" name="Image 1" descr="https://kimi-img.moonshot.cn/pub/slides/slides_tmpl/image/25-10-09-18:35:27-d3jovros8jdo4os5dspg.jpg">    </p:cNvPr>
          <p:cNvPicPr>
            <a:picLocks noChangeAspect="1"/>
          </p:cNvPicPr>
          <p:nvPr/>
        </p:nvPicPr>
        <p:blipFill>
          <a:blip r:embed="rId3"/>
          <a:srcRect l="21865" r="21865" t="0" b="0"/>
          <a:stretch/>
        </p:blipFill>
        <p:spPr>
          <a:xfrm>
            <a:off x="619795" y="207"/>
            <a:ext cx="2304176" cy="3070607"/>
          </a:xfrm>
          <a:prstGeom prst="rect">
            <a:avLst/>
          </a:prstGeom>
        </p:spPr>
      </p:pic>
      <p:pic>
        <p:nvPicPr>
          <p:cNvPr id="5" name="Image 2" descr="https://kimi-img.moonshot.cn/pub/slides/slides_tmpl/image/25-10-09-18:35:27-d3jovros8jdo4os5dsq0.jpg">    </p:cNvPr>
          <p:cNvPicPr>
            <a:picLocks noChangeAspect="1"/>
          </p:cNvPicPr>
          <p:nvPr/>
        </p:nvPicPr>
        <p:blipFill>
          <a:blip r:embed="rId4"/>
          <a:srcRect l="21882" r="21882" t="0" b="0"/>
          <a:stretch/>
        </p:blipFill>
        <p:spPr>
          <a:xfrm>
            <a:off x="3218950" y="30052"/>
            <a:ext cx="2325494" cy="3100659"/>
          </a:xfrm>
          <a:prstGeom prst="rect">
            <a:avLst/>
          </a:prstGeom>
        </p:spPr>
      </p:pic>
      <p:pic>
        <p:nvPicPr>
          <p:cNvPr id="6" name="Image 3" descr="https://kimi-img.moonshot.cn/pub/slides/slides_tmpl/image/25-10-09-18:35:22-d3jovqgs8jdo4os5dskg.jpg">    </p:cNvPr>
          <p:cNvPicPr>
            <a:picLocks noChangeAspect="1"/>
          </p:cNvPicPr>
          <p:nvPr/>
        </p:nvPicPr>
        <p:blipFill>
          <a:blip r:embed="rId5"/>
          <a:srcRect l="0" r="0" t="23750" b="23750"/>
          <a:stretch/>
        </p:blipFill>
        <p:spPr>
          <a:xfrm>
            <a:off x="613410" y="5000625"/>
            <a:ext cx="76200" cy="243840"/>
          </a:xfrm>
          <a:prstGeom prst="rect">
            <a:avLst/>
          </a:prstGeom>
        </p:spPr>
      </p:pic>
      <p:sp>
        <p:nvSpPr>
          <p:cNvPr id="7" name="Text 1"/>
          <p:cNvSpPr/>
          <p:nvPr/>
        </p:nvSpPr>
        <p:spPr>
          <a:xfrm>
            <a:off x="751205" y="5009515"/>
            <a:ext cx="6324600" cy="276225"/>
          </a:xfrm>
          <a:prstGeom prst="rect">
            <a:avLst/>
          </a:prstGeom>
          <a:noFill/>
          <a:ln/>
        </p:spPr>
        <p:txBody>
          <a:bodyPr wrap="square" lIns="0" tIns="0" rIns="0" bIns="0" rtlCol="0" anchor="ctr">
            <a:spAutoFit/>
          </a:bodyPr>
          <a:lstStyle/>
          <a:p>
            <a:pPr algn="just">
              <a:lnSpc>
                <a:spcPct val="100000"/>
              </a:lnSpc>
            </a:pPr>
            <a:r>
              <a:rPr lang="en-US" sz="1800" dirty="0">
                <a:solidFill>
                  <a:srgbClr val="857AF3"/>
                </a:solidFill>
                <a:latin typeface="MiSans" pitchFamily="34" charset="0"/>
                <a:ea typeface="MiSans" pitchFamily="34" charset="-122"/>
                <a:cs typeface="MiSans" pitchFamily="34" charset="-120"/>
              </a:rPr>
              <a:t>财务预测</a:t>
            </a:r>
            <a:endParaRPr lang="en-US" sz="1600" dirty="0"/>
          </a:p>
        </p:txBody>
      </p:sp>
      <p:sp>
        <p:nvSpPr>
          <p:cNvPr id="8" name="Text 2"/>
          <p:cNvSpPr/>
          <p:nvPr/>
        </p:nvSpPr>
        <p:spPr>
          <a:xfrm>
            <a:off x="497252" y="5297551"/>
            <a:ext cx="6751062" cy="960239"/>
          </a:xfrm>
          <a:prstGeom prst="rect">
            <a:avLst/>
          </a:prstGeom>
          <a:noFill/>
          <a:ln/>
        </p:spPr>
        <p:txBody>
          <a:bodyPr wrap="square" lIns="91440" tIns="45720" rIns="91440" bIns="45720" rtlCol="0" anchor="ctr">
            <a:spAutoFit/>
          </a:bodyPr>
          <a:lstStyle/>
          <a:p>
            <a:pPr algn="just">
              <a:lnSpc>
                <a:spcPct val="150000"/>
              </a:lnSpc>
            </a:pPr>
            <a:r>
              <a:rPr lang="en-US" sz="1400" dirty="0">
                <a:solidFill>
                  <a:srgbClr val="262626"/>
                </a:solidFill>
                <a:latin typeface="MiSans" pitchFamily="34" charset="0"/>
                <a:ea typeface="MiSans" pitchFamily="34" charset="-122"/>
                <a:cs typeface="MiSans" pitchFamily="34" charset="-120"/>
              </a:rPr>
              <a:t>我们对未来三到五年的财务状况进行了详细的预测，包括营收、毛利率、运营利润和现金流等关键指标。根据我们的预测，我们的收入将呈现快速增长的趋势，毛利率和运营利润也将不断提高。</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74597" y="800779"/>
            <a:ext cx="1751965" cy="828675"/>
          </a:xfrm>
          <a:prstGeom prst="rect">
            <a:avLst/>
          </a:prstGeom>
          <a:noFill/>
          <a:ln/>
        </p:spPr>
        <p:txBody>
          <a:bodyPr wrap="square" lIns="0" tIns="0" rIns="0" bIns="0" rtlCol="0" anchor="ctr">
            <a:spAutoFit/>
          </a:bodyPr>
          <a:lstStyle/>
          <a:p>
            <a:pPr algn="just">
              <a:lnSpc>
                <a:spcPct val="100000"/>
              </a:lnSpc>
            </a:pPr>
            <a:r>
              <a:rPr lang="en-US" sz="5400" dirty="0">
                <a:solidFill>
                  <a:srgbClr val="000000"/>
                </a:solidFill>
                <a:latin typeface="MiSans" pitchFamily="34" charset="0"/>
                <a:ea typeface="MiSans" pitchFamily="34" charset="-122"/>
                <a:cs typeface="MiSans" pitchFamily="34" charset="-120"/>
              </a:rPr>
              <a:t>目录</a:t>
            </a:r>
            <a:endParaRPr lang="en-US" sz="1600" dirty="0"/>
          </a:p>
        </p:txBody>
      </p:sp>
      <p:pic>
        <p:nvPicPr>
          <p:cNvPr id="3" name="Image 0" descr="https://kimi-img.moonshot.cn/pub/slides/slides_tmpl/image/25-10-09-18:35:25-d3jovr8s8jdo4os5dsng.png">    </p:cNvPr>
          <p:cNvPicPr>
            <a:picLocks noChangeAspect="1"/>
          </p:cNvPicPr>
          <p:nvPr/>
        </p:nvPicPr>
        <p:blipFill>
          <a:blip r:embed="rId2">
            <a:alphaModFix amt="45000"/>
          </a:blip>
          <a:stretch>
            <a:fillRect/>
          </a:stretch>
        </p:blipFill>
        <p:spPr>
          <a:xfrm>
            <a:off x="7555230" y="224155"/>
            <a:ext cx="4787900" cy="4787900"/>
          </a:xfrm>
          <a:prstGeom prst="rect">
            <a:avLst/>
          </a:prstGeom>
        </p:spPr>
      </p:pic>
      <p:sp>
        <p:nvSpPr>
          <p:cNvPr id="4" name="Text 1"/>
          <p:cNvSpPr/>
          <p:nvPr/>
        </p:nvSpPr>
        <p:spPr>
          <a:xfrm>
            <a:off x="2143425" y="969655"/>
            <a:ext cx="2360967" cy="495300"/>
          </a:xfrm>
          <a:prstGeom prst="rect">
            <a:avLst/>
          </a:prstGeom>
          <a:noFill/>
          <a:ln/>
        </p:spPr>
        <p:txBody>
          <a:bodyPr wrap="square" lIns="0" tIns="0" rIns="0" bIns="0" rtlCol="0" anchor="t">
            <a:spAutoFit/>
          </a:bodyPr>
          <a:lstStyle/>
          <a:p>
            <a:pPr>
              <a:lnSpc>
                <a:spcPct val="100000"/>
              </a:lnSpc>
            </a:pPr>
            <a:r>
              <a:rPr lang="en-US" sz="3200" dirty="0">
                <a:solidFill>
                  <a:srgbClr val="000000"/>
                </a:solidFill>
                <a:latin typeface="MiSans" pitchFamily="34" charset="0"/>
                <a:ea typeface="MiSans" pitchFamily="34" charset="-122"/>
                <a:cs typeface="MiSans" pitchFamily="34" charset="-120"/>
              </a:rPr>
              <a:t>Contents</a:t>
            </a:r>
            <a:endParaRPr lang="en-US" sz="1600" dirty="0"/>
          </a:p>
        </p:txBody>
      </p:sp>
      <p:pic>
        <p:nvPicPr>
          <p:cNvPr id="5" name="Image 1" descr="https://kimi-img.moonshot.cn/pub/slides/slides_tmpl/image/25-10-09-18:35:23-d3jovqos8jdo4os5dslg.png">    </p:cNvPr>
          <p:cNvPicPr>
            <a:picLocks noChangeAspect="1"/>
          </p:cNvPicPr>
          <p:nvPr/>
        </p:nvPicPr>
        <p:blipFill>
          <a:blip r:embed="rId3"/>
          <a:stretch>
            <a:fillRect/>
          </a:stretch>
        </p:blipFill>
        <p:spPr>
          <a:xfrm>
            <a:off x="1493520" y="2180590"/>
            <a:ext cx="912495" cy="320675"/>
          </a:xfrm>
          <a:prstGeom prst="rect">
            <a:avLst/>
          </a:prstGeom>
        </p:spPr>
      </p:pic>
      <p:pic>
        <p:nvPicPr>
          <p:cNvPr id="6" name="Image 2" descr="https://kimi-img.moonshot.cn/pub/slides/slides_tmpl/image/25-10-09-18:35:23-d3jovqos8jdo4os5dslg.png">    </p:cNvPr>
          <p:cNvPicPr>
            <a:picLocks noChangeAspect="1"/>
          </p:cNvPicPr>
          <p:nvPr/>
        </p:nvPicPr>
        <p:blipFill>
          <a:blip r:embed="rId4"/>
          <a:stretch>
            <a:fillRect/>
          </a:stretch>
        </p:blipFill>
        <p:spPr>
          <a:xfrm>
            <a:off x="5054600" y="2180590"/>
            <a:ext cx="912495" cy="320675"/>
          </a:xfrm>
          <a:prstGeom prst="rect">
            <a:avLst/>
          </a:prstGeom>
        </p:spPr>
      </p:pic>
      <p:pic>
        <p:nvPicPr>
          <p:cNvPr id="7" name="Image 3" descr="https://kimi-img.moonshot.cn/pub/slides/slides_tmpl/image/25-10-09-18:35:23-d3jovqos8jdo4os5dslg.png">    </p:cNvPr>
          <p:cNvPicPr>
            <a:picLocks noChangeAspect="1"/>
          </p:cNvPicPr>
          <p:nvPr/>
        </p:nvPicPr>
        <p:blipFill>
          <a:blip r:embed="rId5"/>
          <a:stretch>
            <a:fillRect/>
          </a:stretch>
        </p:blipFill>
        <p:spPr>
          <a:xfrm>
            <a:off x="8719820" y="2180590"/>
            <a:ext cx="912495" cy="320675"/>
          </a:xfrm>
          <a:prstGeom prst="rect">
            <a:avLst/>
          </a:prstGeom>
        </p:spPr>
      </p:pic>
      <p:pic>
        <p:nvPicPr>
          <p:cNvPr id="8" name="Image 4" descr="https://kimi-img.moonshot.cn/pub/slides/slides_tmpl/image/25-10-09-18:35:23-d3jovqos8jdo4os5dslg.png">    </p:cNvPr>
          <p:cNvPicPr>
            <a:picLocks noChangeAspect="1"/>
          </p:cNvPicPr>
          <p:nvPr/>
        </p:nvPicPr>
        <p:blipFill>
          <a:blip r:embed="rId6"/>
          <a:stretch>
            <a:fillRect/>
          </a:stretch>
        </p:blipFill>
        <p:spPr>
          <a:xfrm>
            <a:off x="8719820" y="4295140"/>
            <a:ext cx="912495" cy="320675"/>
          </a:xfrm>
          <a:prstGeom prst="rect">
            <a:avLst/>
          </a:prstGeom>
        </p:spPr>
      </p:pic>
      <p:pic>
        <p:nvPicPr>
          <p:cNvPr id="9" name="Image 5" descr="https://kimi-img.moonshot.cn/pub/slides/slides_tmpl/image/25-10-09-18:35:23-d3jovqos8jdo4os5dslg.png">    </p:cNvPr>
          <p:cNvPicPr>
            <a:picLocks noChangeAspect="1"/>
          </p:cNvPicPr>
          <p:nvPr/>
        </p:nvPicPr>
        <p:blipFill>
          <a:blip r:embed="rId7"/>
          <a:stretch>
            <a:fillRect/>
          </a:stretch>
        </p:blipFill>
        <p:spPr>
          <a:xfrm>
            <a:off x="5098415" y="4307840"/>
            <a:ext cx="912495" cy="320675"/>
          </a:xfrm>
          <a:prstGeom prst="rect">
            <a:avLst/>
          </a:prstGeom>
        </p:spPr>
      </p:pic>
      <p:pic>
        <p:nvPicPr>
          <p:cNvPr id="10" name="Image 6" descr="https://kimi-img.moonshot.cn/pub/slides/slides_tmpl/image/25-10-09-18:35:23-d3jovqos8jdo4os5dslg.png">    </p:cNvPr>
          <p:cNvPicPr>
            <a:picLocks noChangeAspect="1"/>
          </p:cNvPicPr>
          <p:nvPr/>
        </p:nvPicPr>
        <p:blipFill>
          <a:blip r:embed="rId8"/>
          <a:stretch>
            <a:fillRect/>
          </a:stretch>
        </p:blipFill>
        <p:spPr>
          <a:xfrm>
            <a:off x="1490345" y="4282440"/>
            <a:ext cx="912495" cy="320675"/>
          </a:xfrm>
          <a:prstGeom prst="rect">
            <a:avLst/>
          </a:prstGeom>
        </p:spPr>
      </p:pic>
      <p:pic>
        <p:nvPicPr>
          <p:cNvPr id="11" name="Image 7" descr="https://kimi-img.moonshot.cn/pub/slides/slides_tmpl/image/25-10-09-18:35:22-d3jovqgs8jdo4os5dsjg.png">    </p:cNvPr>
          <p:cNvPicPr>
            <a:picLocks noChangeAspect="1"/>
          </p:cNvPicPr>
          <p:nvPr/>
        </p:nvPicPr>
        <p:blipFill>
          <a:blip r:embed="rId9"/>
          <a:stretch>
            <a:fillRect/>
          </a:stretch>
        </p:blipFill>
        <p:spPr>
          <a:xfrm>
            <a:off x="774700" y="5957570"/>
            <a:ext cx="713105" cy="358140"/>
          </a:xfrm>
          <a:prstGeom prst="rect">
            <a:avLst/>
          </a:prstGeom>
        </p:spPr>
      </p:pic>
      <p:pic>
        <p:nvPicPr>
          <p:cNvPr id="12" name="Image 8" descr="https://kimi-img.moonshot.cn/pub/slides/slides_tmpl/image/25-10-09-18:35:23-d3jovqos8jdo4os5dsm0.png">    </p:cNvPr>
          <p:cNvPicPr>
            <a:picLocks noChangeAspect="1"/>
          </p:cNvPicPr>
          <p:nvPr/>
        </p:nvPicPr>
        <p:blipFill>
          <a:blip r:embed="rId10"/>
          <a:stretch>
            <a:fillRect/>
          </a:stretch>
        </p:blipFill>
        <p:spPr>
          <a:xfrm>
            <a:off x="10504805" y="6166485"/>
            <a:ext cx="929640" cy="237490"/>
          </a:xfrm>
          <a:prstGeom prst="rect">
            <a:avLst/>
          </a:prstGeom>
        </p:spPr>
      </p:pic>
      <p:sp>
        <p:nvSpPr>
          <p:cNvPr id="13" name="Text 2"/>
          <p:cNvSpPr/>
          <p:nvPr/>
        </p:nvSpPr>
        <p:spPr>
          <a:xfrm>
            <a:off x="2406222" y="1826889"/>
            <a:ext cx="1041400"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01.</a:t>
            </a:r>
            <a:endParaRPr lang="en-US" sz="1600" dirty="0"/>
          </a:p>
        </p:txBody>
      </p:sp>
      <p:sp>
        <p:nvSpPr>
          <p:cNvPr id="14" name="Text 3"/>
          <p:cNvSpPr/>
          <p:nvPr/>
        </p:nvSpPr>
        <p:spPr>
          <a:xfrm>
            <a:off x="1053905" y="2593866"/>
            <a:ext cx="2360126" cy="78740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项目源起与市场痛点</a:t>
            </a:r>
            <a:endParaRPr lang="en-US" sz="1600" dirty="0"/>
          </a:p>
        </p:txBody>
      </p:sp>
      <p:sp>
        <p:nvSpPr>
          <p:cNvPr id="15" name="Text 4"/>
          <p:cNvSpPr/>
          <p:nvPr/>
        </p:nvSpPr>
        <p:spPr>
          <a:xfrm>
            <a:off x="5934075" y="1826895"/>
            <a:ext cx="1066165"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02.</a:t>
            </a:r>
            <a:endParaRPr lang="en-US" sz="1600" dirty="0"/>
          </a:p>
        </p:txBody>
      </p:sp>
      <p:sp>
        <p:nvSpPr>
          <p:cNvPr id="16" name="Text 5"/>
          <p:cNvSpPr/>
          <p:nvPr/>
        </p:nvSpPr>
        <p:spPr>
          <a:xfrm>
            <a:off x="4735495" y="2623918"/>
            <a:ext cx="2360126" cy="37465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产品与解决方案</a:t>
            </a:r>
            <a:endParaRPr lang="en-US" sz="1600" dirty="0"/>
          </a:p>
        </p:txBody>
      </p:sp>
      <p:sp>
        <p:nvSpPr>
          <p:cNvPr id="17" name="Text 6"/>
          <p:cNvSpPr/>
          <p:nvPr/>
        </p:nvSpPr>
        <p:spPr>
          <a:xfrm>
            <a:off x="9599295" y="1826895"/>
            <a:ext cx="1242060"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03.</a:t>
            </a:r>
            <a:endParaRPr lang="en-US" sz="1600" dirty="0"/>
          </a:p>
        </p:txBody>
      </p:sp>
      <p:sp>
        <p:nvSpPr>
          <p:cNvPr id="18" name="Text 7"/>
          <p:cNvSpPr/>
          <p:nvPr/>
        </p:nvSpPr>
        <p:spPr>
          <a:xfrm>
            <a:off x="8419061" y="2623918"/>
            <a:ext cx="2360126" cy="78740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商业模式与盈利路径</a:t>
            </a:r>
            <a:endParaRPr lang="en-US" sz="1600" dirty="0"/>
          </a:p>
        </p:txBody>
      </p:sp>
      <p:sp>
        <p:nvSpPr>
          <p:cNvPr id="19" name="Text 8"/>
          <p:cNvSpPr/>
          <p:nvPr/>
        </p:nvSpPr>
        <p:spPr>
          <a:xfrm>
            <a:off x="2407920" y="3958590"/>
            <a:ext cx="1145540"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04.</a:t>
            </a:r>
            <a:endParaRPr lang="en-US" sz="1600" dirty="0"/>
          </a:p>
        </p:txBody>
      </p:sp>
      <p:sp>
        <p:nvSpPr>
          <p:cNvPr id="20" name="Text 9"/>
          <p:cNvSpPr/>
          <p:nvPr/>
        </p:nvSpPr>
        <p:spPr>
          <a:xfrm>
            <a:off x="1053905" y="4768106"/>
            <a:ext cx="2360126" cy="78740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市场战略与增长飞轮</a:t>
            </a:r>
            <a:endParaRPr lang="en-US" sz="1600" dirty="0"/>
          </a:p>
        </p:txBody>
      </p:sp>
      <p:sp>
        <p:nvSpPr>
          <p:cNvPr id="21" name="Text 10"/>
          <p:cNvSpPr/>
          <p:nvPr/>
        </p:nvSpPr>
        <p:spPr>
          <a:xfrm>
            <a:off x="5967095" y="3958590"/>
            <a:ext cx="1165225"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05.</a:t>
            </a:r>
            <a:endParaRPr lang="en-US" sz="1600" dirty="0"/>
          </a:p>
        </p:txBody>
      </p:sp>
      <p:sp>
        <p:nvSpPr>
          <p:cNvPr id="22" name="Text 11"/>
          <p:cNvSpPr/>
          <p:nvPr/>
        </p:nvSpPr>
        <p:spPr>
          <a:xfrm>
            <a:off x="4769947" y="4768106"/>
            <a:ext cx="2360126" cy="78740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竞争格局与护城河</a:t>
            </a:r>
            <a:endParaRPr lang="en-US" sz="1600" dirty="0"/>
          </a:p>
        </p:txBody>
      </p:sp>
      <p:sp>
        <p:nvSpPr>
          <p:cNvPr id="23" name="Text 12"/>
          <p:cNvSpPr/>
          <p:nvPr/>
        </p:nvSpPr>
        <p:spPr>
          <a:xfrm>
            <a:off x="9632315" y="3958590"/>
            <a:ext cx="1180465" cy="742950"/>
          </a:xfrm>
          <a:prstGeom prst="rect">
            <a:avLst/>
          </a:prstGeom>
          <a:noFill/>
          <a:ln/>
        </p:spPr>
        <p:txBody>
          <a:bodyPr wrap="square" lIns="91440" tIns="45720" rIns="91440" bIns="45720" rtlCol="0" anchor="ctr">
            <a:spAutoFit/>
          </a:bodyPr>
          <a:lstStyle/>
          <a:p>
            <a:pPr algn="just">
              <a:lnSpc>
                <a:spcPct val="100000"/>
              </a:lnSpc>
            </a:pPr>
            <a:r>
              <a:rPr lang="en-US" sz="4800" dirty="0">
                <a:solidFill>
                  <a:srgbClr val="857AF3"/>
                </a:solidFill>
                <a:latin typeface="MiSans" pitchFamily="34" charset="0"/>
                <a:ea typeface="MiSans" pitchFamily="34" charset="-122"/>
                <a:cs typeface="MiSans" pitchFamily="34" charset="-120"/>
              </a:rPr>
              <a:t>06.</a:t>
            </a:r>
            <a:endParaRPr lang="en-US" sz="1600" dirty="0"/>
          </a:p>
        </p:txBody>
      </p:sp>
      <p:sp>
        <p:nvSpPr>
          <p:cNvPr id="24" name="Text 13"/>
          <p:cNvSpPr/>
          <p:nvPr/>
        </p:nvSpPr>
        <p:spPr>
          <a:xfrm>
            <a:off x="8452398" y="4768106"/>
            <a:ext cx="2360126" cy="787400"/>
          </a:xfrm>
          <a:prstGeom prst="rect">
            <a:avLst/>
          </a:prstGeom>
          <a:noFill/>
          <a:ln/>
        </p:spPr>
        <p:txBody>
          <a:bodyPr wrap="square" lIns="91440" tIns="45720" rIns="91440" bIns="45720" rtlCol="0" anchor="ctr">
            <a:spAutoFit/>
          </a:bodyPr>
          <a:lstStyle/>
          <a:p>
            <a:pPr algn="just">
              <a:lnSpc>
                <a:spcPct val="100000"/>
              </a:lnSpc>
            </a:pPr>
            <a:r>
              <a:rPr lang="en-US" sz="2400" dirty="0">
                <a:solidFill>
                  <a:srgbClr val="595959"/>
                </a:solidFill>
                <a:latin typeface="MiSans" pitchFamily="34" charset="0"/>
                <a:ea typeface="MiSans" pitchFamily="34" charset="-122"/>
                <a:cs typeface="MiSans" pitchFamily="34" charset="-120"/>
              </a:rPr>
              <a:t>财务预测与融资规划</a:t>
            </a:r>
            <a:endParaRPr lang="en-US" sz="1600" dirty="0"/>
          </a:p>
        </p:txBody>
      </p:sp>
    </p:spTree>
  </p:cSld>
  <p:clrMapOvr>
    <a:masterClrMapping/>
  </p:clrMapOvr>
  <p:transition>
    <p:fade/>
    <p:spd val="med"/>
  </p:transition>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43412" y="1087495"/>
            <a:ext cx="5875815" cy="495300"/>
          </a:xfrm>
          <a:prstGeom prst="rect">
            <a:avLst/>
          </a:prstGeom>
          <a:noFill/>
          <a:ln/>
        </p:spPr>
        <p:txBody>
          <a:bodyPr wrap="square" lIns="91440" tIns="45720" rIns="91440" bIns="45720" rtlCol="0" anchor="ctr">
            <a:spAutoFit/>
          </a:bodyPr>
          <a:lstStyle/>
          <a:p>
            <a:pPr algn="just">
              <a:lnSpc>
                <a:spcPct val="100000"/>
              </a:lnSpc>
            </a:pPr>
            <a:r>
              <a:rPr lang="en-US" sz="3200" dirty="0">
                <a:solidFill>
                  <a:srgbClr val="857AF3"/>
                </a:solidFill>
                <a:latin typeface="MiSans" pitchFamily="34" charset="0"/>
                <a:ea typeface="MiSans" pitchFamily="34" charset="-122"/>
                <a:cs typeface="MiSans" pitchFamily="34" charset="-120"/>
              </a:rPr>
              <a:t>融资需求与资金用途</a:t>
            </a:r>
            <a:endParaRPr lang="en-US" sz="1600" dirty="0"/>
          </a:p>
        </p:txBody>
      </p:sp>
      <p:pic>
        <p:nvPicPr>
          <p:cNvPr id="3" name="Image 0" descr="https://kimi-img.moonshot.cn/pub/slides/slides_tmpl/image/25-10-09-18:35:35-d3jovtos8jdo4os5dt0g.png">    </p:cNvPr>
          <p:cNvPicPr>
            <a:picLocks noChangeAspect="1"/>
          </p:cNvPicPr>
          <p:nvPr/>
        </p:nvPicPr>
        <p:blipFill>
          <a:blip r:embed="rId2"/>
          <a:stretch>
            <a:fillRect/>
          </a:stretch>
        </p:blipFill>
        <p:spPr>
          <a:xfrm>
            <a:off x="6630035" y="1087755"/>
            <a:ext cx="5266690" cy="5528945"/>
          </a:xfrm>
          <a:prstGeom prst="rect">
            <a:avLst/>
          </a:prstGeom>
        </p:spPr>
      </p:pic>
      <p:sp>
        <p:nvSpPr>
          <p:cNvPr id="4" name="Text 1"/>
          <p:cNvSpPr/>
          <p:nvPr/>
        </p:nvSpPr>
        <p:spPr>
          <a:xfrm>
            <a:off x="856106" y="1855390"/>
            <a:ext cx="4112864" cy="304800"/>
          </a:xfrm>
          <a:prstGeom prst="rect">
            <a:avLst/>
          </a:prstGeom>
          <a:noFill/>
          <a:ln/>
        </p:spPr>
        <p:txBody>
          <a:bodyPr wrap="square" lIns="91440" tIns="45720" rIns="91440" bIns="45720" rtlCol="0" anchor="ctr">
            <a:spAutoFit/>
          </a:bodyPr>
          <a:lstStyle/>
          <a:p>
            <a:pPr algn="just">
              <a:lnSpc>
                <a:spcPct val="100000"/>
              </a:lnSpc>
            </a:pPr>
            <a:r>
              <a:rPr lang="en-US" sz="2000" b="1" dirty="0">
                <a:solidFill>
                  <a:srgbClr val="857AF3"/>
                </a:solidFill>
                <a:latin typeface="MiSans" pitchFamily="34" charset="0"/>
                <a:ea typeface="MiSans" pitchFamily="34" charset="-122"/>
                <a:cs typeface="MiSans" pitchFamily="34" charset="-120"/>
              </a:rPr>
              <a:t>融资需求</a:t>
            </a:r>
            <a:endParaRPr lang="en-US" sz="1600" dirty="0"/>
          </a:p>
        </p:txBody>
      </p:sp>
      <p:sp>
        <p:nvSpPr>
          <p:cNvPr id="5" name="Text 2"/>
          <p:cNvSpPr/>
          <p:nvPr/>
        </p:nvSpPr>
        <p:spPr>
          <a:xfrm>
            <a:off x="889000" y="2096770"/>
            <a:ext cx="4482465" cy="960239"/>
          </a:xfrm>
          <a:prstGeom prst="rect">
            <a:avLst/>
          </a:prstGeom>
          <a:noFill/>
          <a:ln/>
        </p:spPr>
        <p:txBody>
          <a:bodyPr wrap="square" lIns="91440" tIns="45720" rIns="91440" bIns="45720" rtlCol="0" anchor="ctr">
            <a:spAutoFit/>
          </a:bodyPr>
          <a:lstStyle/>
          <a:p>
            <a:pPr algn="just">
              <a:lnSpc>
                <a:spcPct val="150000"/>
              </a:lnSpc>
            </a:pPr>
            <a:r>
              <a:rPr lang="en-US" sz="1400" dirty="0">
                <a:solidFill>
                  <a:srgbClr val="595959"/>
                </a:solidFill>
                <a:latin typeface="MiSans" pitchFamily="34" charset="0"/>
                <a:ea typeface="MiSans" pitchFamily="34" charset="-122"/>
                <a:cs typeface="MiSans" pitchFamily="34" charset="-120"/>
              </a:rPr>
              <a:t>根据我们的业务发展计划，我们提出了本轮融资的需求金额。我们希望通过这次融资，为我们的产品研发、市场扩张、团队升级和运营流动提供充足的资金支持。</a:t>
            </a:r>
            <a:endParaRPr lang="en-US" sz="1600" dirty="0"/>
          </a:p>
        </p:txBody>
      </p:sp>
      <p:sp>
        <p:nvSpPr>
          <p:cNvPr id="6" name="Text 3"/>
          <p:cNvSpPr/>
          <p:nvPr/>
        </p:nvSpPr>
        <p:spPr>
          <a:xfrm>
            <a:off x="856106" y="4115262"/>
            <a:ext cx="4112864" cy="304800"/>
          </a:xfrm>
          <a:prstGeom prst="rect">
            <a:avLst/>
          </a:prstGeom>
          <a:noFill/>
          <a:ln/>
        </p:spPr>
        <p:txBody>
          <a:bodyPr wrap="square" lIns="91440" tIns="45720" rIns="91440" bIns="45720" rtlCol="0" anchor="ctr">
            <a:spAutoFit/>
          </a:bodyPr>
          <a:lstStyle/>
          <a:p>
            <a:pPr algn="just">
              <a:lnSpc>
                <a:spcPct val="100000"/>
              </a:lnSpc>
            </a:pPr>
            <a:r>
              <a:rPr lang="en-US" sz="2000" b="1" dirty="0">
                <a:solidFill>
                  <a:srgbClr val="857AF3"/>
                </a:solidFill>
                <a:latin typeface="MiSans" pitchFamily="34" charset="0"/>
                <a:ea typeface="MiSans" pitchFamily="34" charset="-122"/>
                <a:cs typeface="MiSans" pitchFamily="34" charset="-120"/>
              </a:rPr>
              <a:t>资金用途</a:t>
            </a:r>
            <a:endParaRPr lang="en-US" sz="1600" dirty="0"/>
          </a:p>
        </p:txBody>
      </p:sp>
      <p:sp>
        <p:nvSpPr>
          <p:cNvPr id="7" name="Text 4"/>
          <p:cNvSpPr/>
          <p:nvPr/>
        </p:nvSpPr>
        <p:spPr>
          <a:xfrm>
            <a:off x="889000" y="4413885"/>
            <a:ext cx="4482465" cy="1600398"/>
          </a:xfrm>
          <a:prstGeom prst="rect">
            <a:avLst/>
          </a:prstGeom>
          <a:noFill/>
          <a:ln/>
        </p:spPr>
        <p:txBody>
          <a:bodyPr wrap="square" lIns="91440" tIns="45720" rIns="91440" bIns="45720" rtlCol="0" anchor="ctr">
            <a:spAutoFit/>
          </a:bodyPr>
          <a:lstStyle/>
          <a:p>
            <a:pPr algn="just">
              <a:lnSpc>
                <a:spcPct val="150000"/>
              </a:lnSpc>
            </a:pPr>
            <a:r>
              <a:rPr lang="en-US" sz="1400" dirty="0">
                <a:solidFill>
                  <a:srgbClr val="595959"/>
                </a:solidFill>
                <a:latin typeface="MiSans" pitchFamily="34" charset="0"/>
                <a:ea typeface="MiSans" pitchFamily="34" charset="-122"/>
                <a:cs typeface="MiSans" pitchFamily="34" charset="-120"/>
              </a:rPr>
              <a:t>我们对资金的用途进行了详细的规划和分配。我们将把资金主要用于产品研发，以不断提升产品的性能和竞争力；用于市场扩张，以扩大市场份额和品牌影响力；用于团队升级，以吸引和留住优秀人才；以及用于运营流动，以确保企业的日常运营和资金周转。</a:t>
            </a:r>
            <a:endParaRPr lang="en-US" sz="1600" dirty="0"/>
          </a:p>
        </p:txBody>
      </p:sp>
    </p:spTree>
  </p:cSld>
  <p:clrMapOvr>
    <a:masterClrMapping/>
  </p:clrMapOvr>
  <p:transition>
    <p:fade/>
    <p:spd val="med"/>
  </p:transition>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25-d3jovr8s8jdo4os5dsng.png">    </p:cNvPr>
          <p:cNvPicPr>
            <a:picLocks noChangeAspect="1"/>
          </p:cNvPicPr>
          <p:nvPr/>
        </p:nvPicPr>
        <p:blipFill>
          <a:blip r:embed="rId2"/>
          <a:stretch>
            <a:fillRect/>
          </a:stretch>
        </p:blipFill>
        <p:spPr>
          <a:xfrm>
            <a:off x="3252470" y="548640"/>
            <a:ext cx="5930265" cy="5930265"/>
          </a:xfrm>
          <a:prstGeom prst="rect">
            <a:avLst/>
          </a:prstGeom>
        </p:spPr>
      </p:pic>
      <p:sp>
        <p:nvSpPr>
          <p:cNvPr id="3" name="Text 0"/>
          <p:cNvSpPr/>
          <p:nvPr/>
        </p:nvSpPr>
        <p:spPr>
          <a:xfrm>
            <a:off x="2818130" y="1854835"/>
            <a:ext cx="6364605" cy="1485265"/>
          </a:xfrm>
          <a:prstGeom prst="rect">
            <a:avLst/>
          </a:prstGeom>
          <a:noFill/>
          <a:ln/>
        </p:spPr>
        <p:txBody>
          <a:bodyPr wrap="square" lIns="91440" tIns="45720" rIns="91440" bIns="45720" rtlCol="0" anchor="t"/>
          <a:lstStyle/>
          <a:p>
            <a:pPr algn="ctr">
              <a:lnSpc>
                <a:spcPct val="100000"/>
              </a:lnSpc>
            </a:pPr>
            <a:r>
              <a:rPr lang="en-US" sz="9600" dirty="0">
                <a:solidFill>
                  <a:srgbClr val="9B92F8"/>
                </a:solidFill>
                <a:latin typeface="MiSans" pitchFamily="34" charset="0"/>
                <a:ea typeface="MiSans" pitchFamily="34" charset="-122"/>
                <a:cs typeface="MiSans" pitchFamily="34" charset="-120"/>
              </a:rPr>
              <a:t>Thank You</a:t>
            </a:r>
            <a:endParaRPr lang="en-US" sz="1600" dirty="0"/>
          </a:p>
          <a:p>
            <a:pPr algn="ctr">
              <a:lnSpc>
                <a:spcPct val="100000"/>
              </a:lnSpc>
            </a:pPr>
            <a:r>
              <a:rPr lang="en-US" sz="1800" dirty="0">
                <a:solidFill>
                  <a:srgbClr val="000000"/>
                </a:solidFill>
                <a:latin typeface="MiSans" pitchFamily="34" charset="0"/>
                <a:ea typeface="MiSans" pitchFamily="34" charset="-122"/>
                <a:cs typeface="MiSans" pitchFamily="34" charset="-120"/>
              </a:rPr>
              <a:t> </a:t>
            </a:r>
            <a:endParaRPr lang="en-US" sz="1600" dirty="0"/>
          </a:p>
        </p:txBody>
      </p:sp>
      <p:sp>
        <p:nvSpPr>
          <p:cNvPr id="4" name="Shape 1"/>
          <p:cNvSpPr/>
          <p:nvPr/>
        </p:nvSpPr>
        <p:spPr>
          <a:xfrm>
            <a:off x="688955" y="548803"/>
            <a:ext cx="133350" cy="137160"/>
          </a:xfrm>
          <a:prstGeom prst="ellipse">
            <a:avLst/>
          </a:prstGeom>
          <a:solidFill>
            <a:srgbClr val="FFFFFF"/>
          </a:solidFill>
          <a:ln/>
        </p:spPr>
      </p:sp>
      <p:sp>
        <p:nvSpPr>
          <p:cNvPr id="5" name="Text 2"/>
          <p:cNvSpPr/>
          <p:nvPr/>
        </p:nvSpPr>
        <p:spPr>
          <a:xfrm>
            <a:off x="688955" y="548803"/>
            <a:ext cx="133350" cy="13716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3"/>
          <p:cNvSpPr/>
          <p:nvPr/>
        </p:nvSpPr>
        <p:spPr>
          <a:xfrm>
            <a:off x="888980" y="548803"/>
            <a:ext cx="133350" cy="137160"/>
          </a:xfrm>
          <a:prstGeom prst="ellipse">
            <a:avLst/>
          </a:prstGeom>
          <a:solidFill>
            <a:srgbClr val="FFFFFF"/>
          </a:solidFill>
          <a:ln/>
        </p:spPr>
      </p:sp>
      <p:sp>
        <p:nvSpPr>
          <p:cNvPr id="7" name="Text 4"/>
          <p:cNvSpPr/>
          <p:nvPr/>
        </p:nvSpPr>
        <p:spPr>
          <a:xfrm>
            <a:off x="888980" y="548803"/>
            <a:ext cx="133350" cy="13716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5"/>
          <p:cNvSpPr/>
          <p:nvPr/>
        </p:nvSpPr>
        <p:spPr>
          <a:xfrm>
            <a:off x="1089005" y="548803"/>
            <a:ext cx="133350" cy="137160"/>
          </a:xfrm>
          <a:prstGeom prst="ellipse">
            <a:avLst/>
          </a:prstGeom>
          <a:solidFill>
            <a:srgbClr val="FFFFFF"/>
          </a:solidFill>
          <a:ln/>
        </p:spPr>
      </p:sp>
      <p:sp>
        <p:nvSpPr>
          <p:cNvPr id="9" name="Text 6"/>
          <p:cNvSpPr/>
          <p:nvPr/>
        </p:nvSpPr>
        <p:spPr>
          <a:xfrm>
            <a:off x="1089005" y="548803"/>
            <a:ext cx="133350" cy="13716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7"/>
          <p:cNvSpPr/>
          <p:nvPr/>
        </p:nvSpPr>
        <p:spPr>
          <a:xfrm>
            <a:off x="1289030" y="548803"/>
            <a:ext cx="133350" cy="137160"/>
          </a:xfrm>
          <a:prstGeom prst="ellipse">
            <a:avLst/>
          </a:prstGeom>
          <a:solidFill>
            <a:srgbClr val="FFFFFF"/>
          </a:solidFill>
          <a:ln/>
        </p:spPr>
      </p:sp>
      <p:sp>
        <p:nvSpPr>
          <p:cNvPr id="11" name="Text 8"/>
          <p:cNvSpPr/>
          <p:nvPr/>
        </p:nvSpPr>
        <p:spPr>
          <a:xfrm>
            <a:off x="1289030" y="548803"/>
            <a:ext cx="133350" cy="137160"/>
          </a:xfrm>
          <a:prstGeom prst="rect">
            <a:avLst/>
          </a:prstGeom>
          <a:noFill/>
          <a:ln/>
        </p:spPr>
        <p:txBody>
          <a:bodyPr wrap="square" lIns="45720" tIns="91440" rIns="91440" bIns="45720" rtlCol="0" anchor="ctr"/>
          <a:lstStyle/>
          <a:p>
            <a:pPr>
              <a:lnSpc>
                <a:spcPct val="100000"/>
              </a:lnSpc>
            </a:pPr>
            <a:endParaRPr lang="en-US" sz="1600" dirty="0"/>
          </a:p>
        </p:txBody>
      </p:sp>
      <p:pic>
        <p:nvPicPr>
          <p:cNvPr id="12" name="Image 1" descr="https://kimi-img.moonshot.cn/pub/slides/slides_tmpl/image/25-10-09-18:35:22-d3jovqgs8jdo4os5dsjg.png">    </p:cNvPr>
          <p:cNvPicPr>
            <a:picLocks noChangeAspect="1"/>
          </p:cNvPicPr>
          <p:nvPr/>
        </p:nvPicPr>
        <p:blipFill>
          <a:blip r:embed="rId3"/>
          <a:stretch>
            <a:fillRect/>
          </a:stretch>
        </p:blipFill>
        <p:spPr>
          <a:xfrm>
            <a:off x="772795" y="637540"/>
            <a:ext cx="713105" cy="358140"/>
          </a:xfrm>
          <a:prstGeom prst="rect">
            <a:avLst/>
          </a:prstGeom>
        </p:spPr>
      </p:pic>
      <p:pic>
        <p:nvPicPr>
          <p:cNvPr id="13" name="Image 2" descr="https://kimi-img.moonshot.cn/pub/slides/slides_tmpl/image/25-10-09-18:35:23-d3jovqos8jdo4os5dsm0.png">    </p:cNvPr>
          <p:cNvPicPr>
            <a:picLocks noChangeAspect="1"/>
          </p:cNvPicPr>
          <p:nvPr/>
        </p:nvPicPr>
        <p:blipFill>
          <a:blip r:embed="rId4"/>
          <a:stretch>
            <a:fillRect/>
          </a:stretch>
        </p:blipFill>
        <p:spPr>
          <a:xfrm>
            <a:off x="10758805" y="637540"/>
            <a:ext cx="929640" cy="237490"/>
          </a:xfrm>
          <a:prstGeom prst="rect">
            <a:avLst/>
          </a:prstGeom>
        </p:spPr>
      </p:pic>
      <p:sp>
        <p:nvSpPr>
          <p:cNvPr id="14" name="Text 9"/>
          <p:cNvSpPr/>
          <p:nvPr/>
        </p:nvSpPr>
        <p:spPr>
          <a:xfrm>
            <a:off x="2818130" y="3341370"/>
            <a:ext cx="6614160" cy="742950"/>
          </a:xfrm>
          <a:prstGeom prst="rect">
            <a:avLst/>
          </a:prstGeom>
          <a:noFill/>
          <a:ln/>
        </p:spPr>
        <p:txBody>
          <a:bodyPr wrap="square" lIns="99695" tIns="49784" rIns="99695" bIns="49784" rtlCol="0" anchor="t">
            <a:spAutoFit/>
          </a:bodyPr>
          <a:lstStyle/>
          <a:p>
            <a:pPr algn="ctr">
              <a:lnSpc>
                <a:spcPct val="100000"/>
              </a:lnSpc>
            </a:pPr>
            <a:r>
              <a:rPr lang="en-US" sz="4800" dirty="0">
                <a:solidFill>
                  <a:srgbClr val="595959"/>
                </a:solidFill>
                <a:latin typeface="MiSans" pitchFamily="34" charset="0"/>
                <a:ea typeface="MiSans" pitchFamily="34" charset="-122"/>
                <a:cs typeface="MiSans" pitchFamily="34" charset="-120"/>
              </a:rPr>
              <a:t>感谢大家观看</a:t>
            </a:r>
            <a:endParaRPr lang="en-US" sz="1600" dirty="0"/>
          </a:p>
        </p:txBody>
      </p:sp>
      <p:pic>
        <p:nvPicPr>
          <p:cNvPr id="15" name="Image 3" descr="https://kimi-img.moonshot.cn/pub/slides/slides_tmpl/image/25-10-09-18:35:24-d3jovr0s8jdo4os5dsn0.png">    </p:cNvPr>
          <p:cNvPicPr>
            <a:picLocks noChangeAspect="1"/>
          </p:cNvPicPr>
          <p:nvPr/>
        </p:nvPicPr>
        <p:blipFill>
          <a:blip r:embed="rId5"/>
          <a:stretch>
            <a:fillRect/>
          </a:stretch>
        </p:blipFill>
        <p:spPr>
          <a:xfrm>
            <a:off x="9432290" y="3691255"/>
            <a:ext cx="1725295" cy="1421130"/>
          </a:xfrm>
          <a:prstGeom prst="rect">
            <a:avLst/>
          </a:prstGeom>
        </p:spPr>
      </p:pic>
      <p:sp>
        <p:nvSpPr>
          <p:cNvPr id="16" name="Text 10"/>
          <p:cNvSpPr/>
          <p:nvPr/>
        </p:nvSpPr>
        <p:spPr>
          <a:xfrm>
            <a:off x="628650" y="6040755"/>
            <a:ext cx="192532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595959"/>
                </a:solidFill>
                <a:latin typeface="MiSans" pitchFamily="34" charset="0"/>
                <a:ea typeface="MiSans" pitchFamily="34" charset="-122"/>
                <a:cs typeface="MiSans" pitchFamily="34" charset="-120"/>
              </a:rPr>
              <a:t>汇报人：Kimi AI</a:t>
            </a:r>
            <a:endParaRPr lang="en-US" sz="1600" dirty="0"/>
          </a:p>
        </p:txBody>
      </p:sp>
      <p:sp>
        <p:nvSpPr>
          <p:cNvPr id="17" name="Text 11"/>
          <p:cNvSpPr/>
          <p:nvPr/>
        </p:nvSpPr>
        <p:spPr>
          <a:xfrm>
            <a:off x="9313545" y="6053455"/>
            <a:ext cx="273177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595959"/>
                </a:solidFill>
                <a:latin typeface="MiSans" pitchFamily="34" charset="0"/>
                <a:ea typeface="MiSans" pitchFamily="34" charset="-122"/>
                <a:cs typeface="MiSans" pitchFamily="34" charset="-120"/>
              </a:rPr>
              <a:t>时间：2025/08/05</a:t>
            </a:r>
            <a:endParaRPr lang="en-US" sz="1600" dirty="0"/>
          </a:p>
        </p:txBody>
      </p:sp>
      <p:pic>
        <p:nvPicPr>
          <p:cNvPr id="18" name="Image 4" descr="https://kimi-img.moonshot.cn/pub/slides/slides_tmpl/image/25-10-09-18:35:21-d3jovq8s8jdo4os5dsj0.png">    </p:cNvPr>
          <p:cNvPicPr>
            <a:picLocks noChangeAspect="1"/>
          </p:cNvPicPr>
          <p:nvPr/>
        </p:nvPicPr>
        <p:blipFill>
          <a:blip r:embed="rId6"/>
          <a:stretch>
            <a:fillRect/>
          </a:stretch>
        </p:blipFill>
        <p:spPr>
          <a:xfrm>
            <a:off x="2622550" y="6142990"/>
            <a:ext cx="6539865" cy="163830"/>
          </a:xfrm>
          <a:prstGeom prst="rect">
            <a:avLst/>
          </a:prstGeom>
        </p:spPr>
      </p:pic>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955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01</a:t>
            </a:r>
            <a:endParaRPr lang="en-US" sz="1600" dirty="0"/>
          </a:p>
        </p:txBody>
      </p:sp>
      <p:sp>
        <p:nvSpPr>
          <p:cNvPr id="3" name="Text 1"/>
          <p:cNvSpPr/>
          <p:nvPr/>
        </p:nvSpPr>
        <p:spPr>
          <a:xfrm>
            <a:off x="3727450" y="3348673"/>
            <a:ext cx="4599305" cy="62230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项目源起与市场痛点</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8:35:28-d3jovs0s8jdo4os5dsqg.png">    </p:cNvPr>
          <p:cNvPicPr>
            <a:picLocks noChangeAspect="1"/>
          </p:cNvPicPr>
          <p:nvPr/>
        </p:nvPicPr>
        <p:blipFill>
          <a:blip r:embed="rId2"/>
          <a:stretch>
            <a:fillRect/>
          </a:stretch>
        </p:blipFill>
        <p:spPr>
          <a:xfrm flipH="1">
            <a:off x="5409900" y="2205990"/>
            <a:ext cx="6782099" cy="4533204"/>
          </a:xfrm>
          <a:prstGeom prst="rect">
            <a:avLst/>
          </a:prstGeom>
        </p:spPr>
      </p:pic>
      <p:sp>
        <p:nvSpPr>
          <p:cNvPr id="3" name="Text 0"/>
          <p:cNvSpPr/>
          <p:nvPr/>
        </p:nvSpPr>
        <p:spPr>
          <a:xfrm>
            <a:off x="667406" y="846654"/>
            <a:ext cx="10204205" cy="622300"/>
          </a:xfrm>
          <a:prstGeom prst="rect">
            <a:avLst/>
          </a:prstGeom>
          <a:noFill/>
          <a:ln/>
        </p:spPr>
        <p:txBody>
          <a:bodyPr wrap="square" lIns="91440" tIns="45720" rIns="91440" bIns="45720" rtlCol="0" anchor="ctr">
            <a:spAutoFit/>
          </a:bodyPr>
          <a:lstStyle/>
          <a:p>
            <a:pPr algn="just">
              <a:lnSpc>
                <a:spcPct val="100000"/>
              </a:lnSpc>
            </a:pPr>
            <a:r>
              <a:rPr lang="en-US" sz="4000" dirty="0">
                <a:solidFill>
                  <a:srgbClr val="857AF3"/>
                </a:solidFill>
                <a:latin typeface="MiSans" pitchFamily="34" charset="0"/>
                <a:ea typeface="MiSans" pitchFamily="34" charset="-122"/>
                <a:cs typeface="MiSans" pitchFamily="34" charset="-120"/>
              </a:rPr>
              <a:t>市场空白与痛点洞察</a:t>
            </a:r>
            <a:endParaRPr lang="en-US" sz="1600" dirty="0"/>
          </a:p>
        </p:txBody>
      </p:sp>
      <p:pic>
        <p:nvPicPr>
          <p:cNvPr id="4" name="Image 1" descr="https://kimi-img.moonshot.cn/pub/slides/slides_tmpl/image/25-10-09-18:35:39-d3jovuos8jdo4os5dt30.jpeg">    </p:cNvPr>
          <p:cNvPicPr>
            <a:picLocks noChangeAspect="1"/>
          </p:cNvPicPr>
          <p:nvPr/>
        </p:nvPicPr>
        <p:blipFill>
          <a:blip r:embed="rId3"/>
          <a:srcRect l="17586" r="17586" t="0" b="0"/>
          <a:stretch/>
        </p:blipFill>
        <p:spPr>
          <a:xfrm>
            <a:off x="911975" y="1767844"/>
            <a:ext cx="4406868" cy="4533204"/>
          </a:xfrm>
          <a:prstGeom prst="rect">
            <a:avLst/>
          </a:prstGeom>
        </p:spPr>
      </p:pic>
      <p:sp>
        <p:nvSpPr>
          <p:cNvPr id="5" name="Text 1"/>
          <p:cNvSpPr/>
          <p:nvPr/>
        </p:nvSpPr>
        <p:spPr>
          <a:xfrm>
            <a:off x="5952714" y="1794567"/>
            <a:ext cx="5480551"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消费者未被满足的需求</a:t>
            </a:r>
            <a:endParaRPr lang="en-US" sz="1600" dirty="0"/>
          </a:p>
        </p:txBody>
      </p:sp>
      <p:sp>
        <p:nvSpPr>
          <p:cNvPr id="6" name="Text 2"/>
          <p:cNvSpPr/>
          <p:nvPr/>
        </p:nvSpPr>
        <p:spPr>
          <a:xfrm>
            <a:off x="5986395" y="2189224"/>
            <a:ext cx="5480551" cy="1046163"/>
          </a:xfrm>
          <a:prstGeom prst="rect">
            <a:avLst/>
          </a:prstGeom>
          <a:noFill/>
          <a:ln/>
        </p:spPr>
        <p:txBody>
          <a:bodyPr wrap="square" lIns="91440" tIns="45720" rIns="91440" bIns="45720" rtlCol="0" anchor="ctr">
            <a:spAutoFit/>
          </a:bodyPr>
          <a:lstStyle/>
          <a:p>
            <a:pPr algn="just">
              <a:lnSpc>
                <a:spcPct val="100000"/>
              </a:lnSpc>
            </a:pPr>
            <a:r>
              <a:rPr lang="en-US" sz="1300" dirty="0">
                <a:solidFill>
                  <a:srgbClr val="262626"/>
                </a:solidFill>
                <a:latin typeface="MiSans" pitchFamily="34" charset="0"/>
                <a:ea typeface="MiSans" pitchFamily="34" charset="-122"/>
                <a:cs typeface="MiSans" pitchFamily="34" charset="-120"/>
              </a:rPr>
              <a:t>在当前市场中，消费者面临着诸多未被满足的需求。传统产品和服务往往存在功能不足、体验不佳等问题，无法满足消费者日益增长的个性化和多样化需求。例如，在智能家居领域，许多产品虽然具备智能功能，但在设备互联、场景联动等方面存在明显缺陷，导致用户体验大打折扣。</a:t>
            </a:r>
            <a:endParaRPr lang="en-US" sz="1600" dirty="0"/>
          </a:p>
        </p:txBody>
      </p:sp>
      <p:sp>
        <p:nvSpPr>
          <p:cNvPr id="7" name="Text 3"/>
          <p:cNvSpPr/>
          <p:nvPr/>
        </p:nvSpPr>
        <p:spPr>
          <a:xfrm>
            <a:off x="5952714" y="3416891"/>
            <a:ext cx="5480551"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企业客户的痛点</a:t>
            </a:r>
            <a:endParaRPr lang="en-US" sz="1600" dirty="0"/>
          </a:p>
        </p:txBody>
      </p:sp>
      <p:sp>
        <p:nvSpPr>
          <p:cNvPr id="8" name="Text 4"/>
          <p:cNvSpPr/>
          <p:nvPr/>
        </p:nvSpPr>
        <p:spPr>
          <a:xfrm>
            <a:off x="5967954" y="3790872"/>
            <a:ext cx="5480551" cy="1046163"/>
          </a:xfrm>
          <a:prstGeom prst="rect">
            <a:avLst/>
          </a:prstGeom>
          <a:noFill/>
          <a:ln/>
        </p:spPr>
        <p:txBody>
          <a:bodyPr wrap="square" lIns="91440" tIns="45720" rIns="91440" bIns="45720" rtlCol="0" anchor="ctr">
            <a:spAutoFit/>
          </a:bodyPr>
          <a:lstStyle/>
          <a:p>
            <a:pPr algn="just">
              <a:lnSpc>
                <a:spcPct val="100000"/>
              </a:lnSpc>
            </a:pPr>
            <a:r>
              <a:rPr lang="en-US" sz="1300" dirty="0">
                <a:solidFill>
                  <a:srgbClr val="262626"/>
                </a:solidFill>
                <a:latin typeface="MiSans" pitchFamily="34" charset="0"/>
                <a:ea typeface="MiSans" pitchFamily="34" charset="-122"/>
                <a:cs typeface="MiSans" pitchFamily="34" charset="-120"/>
              </a:rPr>
              <a:t>企业客户在运营过程中也面临着诸多痛点。例如，在供应链管理方面，传统的供应链模式存在信息不透明、响应速度慢等问题，导致企业库存积压、成本增加。在市场营销方面，企业面临着精准营销难、客户转化率低等挑战，难以在激烈的市场竞争中脱颖而出。</a:t>
            </a:r>
            <a:endParaRPr lang="en-US" sz="1600" dirty="0"/>
          </a:p>
        </p:txBody>
      </p:sp>
      <p:sp>
        <p:nvSpPr>
          <p:cNvPr id="9" name="Text 5"/>
          <p:cNvSpPr/>
          <p:nvPr/>
        </p:nvSpPr>
        <p:spPr>
          <a:xfrm>
            <a:off x="5910180" y="5039217"/>
            <a:ext cx="5480551"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项目诞生的必要性与紧迫性</a:t>
            </a:r>
            <a:endParaRPr lang="en-US" sz="1600" dirty="0"/>
          </a:p>
        </p:txBody>
      </p:sp>
      <p:sp>
        <p:nvSpPr>
          <p:cNvPr id="10" name="Text 6"/>
          <p:cNvSpPr/>
          <p:nvPr/>
        </p:nvSpPr>
        <p:spPr>
          <a:xfrm>
            <a:off x="5925420" y="5413197"/>
            <a:ext cx="5480551" cy="1046163"/>
          </a:xfrm>
          <a:prstGeom prst="rect">
            <a:avLst/>
          </a:prstGeom>
          <a:noFill/>
          <a:ln/>
        </p:spPr>
        <p:txBody>
          <a:bodyPr wrap="square" lIns="91440" tIns="45720" rIns="91440" bIns="45720" rtlCol="0" anchor="ctr">
            <a:spAutoFit/>
          </a:bodyPr>
          <a:lstStyle/>
          <a:p>
            <a:pPr algn="just">
              <a:lnSpc>
                <a:spcPct val="100000"/>
              </a:lnSpc>
            </a:pPr>
            <a:r>
              <a:rPr lang="en-US" sz="1300" dirty="0">
                <a:solidFill>
                  <a:srgbClr val="262626"/>
                </a:solidFill>
                <a:latin typeface="MiSans" pitchFamily="34" charset="0"/>
                <a:ea typeface="MiSans" pitchFamily="34" charset="-122"/>
                <a:cs typeface="MiSans" pitchFamily="34" charset="-120"/>
              </a:rPr>
              <a:t>正是基于对这些市场空白和痛点的深刻洞察，我们的项目应运而生。我们的目标是通过创新的技术和解决方案，填补市场空白，解决消费者的痛点和企业客户的难题。这不仅是一个商业机会，更是一个社会责任，我们希望通过我们的努力，为市场带来全新的价值和体验。</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11505" y="1265555"/>
            <a:ext cx="3113405" cy="1193800"/>
          </a:xfrm>
          <a:prstGeom prst="rect">
            <a:avLst/>
          </a:prstGeom>
          <a:noFill/>
          <a:ln/>
        </p:spPr>
        <p:txBody>
          <a:bodyPr wrap="square" lIns="91440" tIns="45720" rIns="91440" bIns="45720" rtlCol="0" anchor="ctr"/>
          <a:lstStyle/>
          <a:p>
            <a:pPr algn="just">
              <a:lnSpc>
                <a:spcPct val="100000"/>
              </a:lnSpc>
            </a:pPr>
            <a:r>
              <a:rPr lang="en-US" sz="3200" dirty="0">
                <a:solidFill>
                  <a:srgbClr val="857AF3"/>
                </a:solidFill>
                <a:latin typeface="MiSans" pitchFamily="34" charset="0"/>
                <a:ea typeface="MiSans" pitchFamily="34" charset="-122"/>
                <a:cs typeface="MiSans" pitchFamily="34" charset="-120"/>
              </a:rPr>
              <a:t>趋势红利与政策东风</a:t>
            </a:r>
            <a:endParaRPr lang="en-US" sz="1600" dirty="0"/>
          </a:p>
        </p:txBody>
      </p:sp>
      <p:pic>
        <p:nvPicPr>
          <p:cNvPr id="3" name="Image 0" descr="https://kimi-img.moonshot.cn/pub/slides/slides_tmpl/image/25-10-09-18:35:25-d3jovr8s8jdo4os5dso0.jpg">    </p:cNvPr>
          <p:cNvPicPr>
            <a:picLocks noChangeAspect="1"/>
          </p:cNvPicPr>
          <p:nvPr/>
        </p:nvPicPr>
        <p:blipFill>
          <a:blip r:embed="rId2"/>
          <a:srcRect l="0" r="0" t="10424" b="10424"/>
          <a:stretch/>
        </p:blipFill>
        <p:spPr>
          <a:xfrm>
            <a:off x="4101465" y="1265555"/>
            <a:ext cx="7721600" cy="4584065"/>
          </a:xfrm>
          <a:prstGeom prst="rect">
            <a:avLst/>
          </a:prstGeom>
        </p:spPr>
      </p:pic>
      <p:sp>
        <p:nvSpPr>
          <p:cNvPr id="4" name="Text 1"/>
          <p:cNvSpPr/>
          <p:nvPr/>
        </p:nvSpPr>
        <p:spPr>
          <a:xfrm>
            <a:off x="745490" y="2917190"/>
            <a:ext cx="3096895" cy="808990"/>
          </a:xfrm>
          <a:prstGeom prst="rect">
            <a:avLst/>
          </a:prstGeom>
          <a:noFill/>
          <a:ln/>
        </p:spPr>
        <p:txBody>
          <a:bodyPr wrap="square" lIns="0" tIns="0" rIns="0" bIns="0" rtlCol="0" anchor="ctr"/>
          <a:lstStyle/>
          <a:p>
            <a:pPr>
              <a:lnSpc>
                <a:spcPct val="100000"/>
              </a:lnSpc>
            </a:pPr>
            <a:r>
              <a:rPr lang="en-US" sz="2000" b="1" dirty="0">
                <a:solidFill>
                  <a:srgbClr val="857AF3"/>
                </a:solidFill>
                <a:latin typeface="MiSans" pitchFamily="34" charset="0"/>
                <a:ea typeface="MiSans" pitchFamily="34" charset="-122"/>
                <a:cs typeface="MiSans" pitchFamily="34" charset="-120"/>
              </a:rPr>
              <a:t>宏观环境、技术迭代及政策导向三重红利</a:t>
            </a:r>
            <a:endParaRPr lang="en-US" sz="1600" dirty="0"/>
          </a:p>
        </p:txBody>
      </p:sp>
      <p:sp>
        <p:nvSpPr>
          <p:cNvPr id="5" name="Text 2"/>
          <p:cNvSpPr/>
          <p:nvPr/>
        </p:nvSpPr>
        <p:spPr>
          <a:xfrm>
            <a:off x="679063" y="3684044"/>
            <a:ext cx="3113710" cy="3200797"/>
          </a:xfrm>
          <a:prstGeom prst="rect">
            <a:avLst/>
          </a:prstGeom>
          <a:noFill/>
          <a:ln/>
        </p:spPr>
        <p:txBody>
          <a:bodyPr wrap="square" lIns="91440" tIns="45720" rIns="91440" bIns="45720" rtlCol="0" anchor="ctr">
            <a:spAutoFit/>
          </a:bodyPr>
          <a:lstStyle/>
          <a:p>
            <a:pPr algn="just">
              <a:lnSpc>
                <a:spcPct val="150000"/>
              </a:lnSpc>
            </a:pPr>
            <a:r>
              <a:rPr lang="en-US" sz="1400" dirty="0">
                <a:solidFill>
                  <a:srgbClr val="262626"/>
                </a:solidFill>
                <a:latin typeface="MiSans" pitchFamily="34" charset="0"/>
                <a:ea typeface="MiSans" pitchFamily="34" charset="-122"/>
                <a:cs typeface="MiSans" pitchFamily="34" charset="-120"/>
              </a:rPr>
              <a:t>当前，我们正处于一个充满机遇的时代。宏观环境方面，全球经济一体化进程加速，新兴市场不断崛起，为企业发展提供了广阔的市场空间。技术迭代方面，人工智能、大数据、云计算等新兴技术的快速发展，为企业创新提供了强大的技术支撑。政策导向方面，各国政府纷纷出台鼓励创新创业的政策，为企业的发展提供了良好的政策环境。</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955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02</a:t>
            </a:r>
            <a:endParaRPr lang="en-US" sz="1600" dirty="0"/>
          </a:p>
        </p:txBody>
      </p:sp>
      <p:sp>
        <p:nvSpPr>
          <p:cNvPr id="3" name="Text 1"/>
          <p:cNvSpPr/>
          <p:nvPr/>
        </p:nvSpPr>
        <p:spPr>
          <a:xfrm>
            <a:off x="3727450" y="3348673"/>
            <a:ext cx="4599305" cy="62230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产品与解决方案</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174615" y="-635"/>
            <a:ext cx="792480" cy="6858635"/>
          </a:xfrm>
          <a:prstGeom prst="rect">
            <a:avLst/>
          </a:prstGeom>
          <a:solidFill>
            <a:srgbClr val="9A91F1">
              <a:alpha val="52157"/>
            </a:srgbClr>
          </a:solidFill>
          <a:ln/>
        </p:spPr>
      </p:sp>
      <p:sp>
        <p:nvSpPr>
          <p:cNvPr id="3" name="Text 1"/>
          <p:cNvSpPr/>
          <p:nvPr/>
        </p:nvSpPr>
        <p:spPr>
          <a:xfrm>
            <a:off x="5174615" y="-635"/>
            <a:ext cx="792480" cy="6858635"/>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509420" y="867670"/>
            <a:ext cx="4472924" cy="495300"/>
          </a:xfrm>
          <a:prstGeom prst="rect">
            <a:avLst/>
          </a:prstGeom>
          <a:noFill/>
          <a:ln/>
        </p:spPr>
        <p:txBody>
          <a:bodyPr wrap="square" lIns="91440" tIns="45720" rIns="91440" bIns="45720" rtlCol="0" anchor="ctr">
            <a:spAutoFit/>
          </a:bodyPr>
          <a:lstStyle/>
          <a:p>
            <a:pPr algn="just">
              <a:lnSpc>
                <a:spcPct val="100000"/>
              </a:lnSpc>
            </a:pPr>
            <a:r>
              <a:rPr lang="en-US" sz="3200" dirty="0">
                <a:solidFill>
                  <a:srgbClr val="857AF3"/>
                </a:solidFill>
                <a:latin typeface="MiSans" pitchFamily="34" charset="0"/>
                <a:ea typeface="MiSans" pitchFamily="34" charset="-122"/>
                <a:cs typeface="MiSans" pitchFamily="34" charset="-120"/>
              </a:rPr>
              <a:t>核心产品功能与创新点</a:t>
            </a:r>
            <a:endParaRPr lang="en-US" sz="1600" dirty="0"/>
          </a:p>
        </p:txBody>
      </p:sp>
      <p:pic>
        <p:nvPicPr>
          <p:cNvPr id="5" name="Image 0" descr="https://kimi-img.moonshot.cn/pub/slides/slides_tmpl/image/25-10-09-18:35:27-d3jovros8jdo4os5dspg.jpg">    </p:cNvPr>
          <p:cNvPicPr>
            <a:picLocks noChangeAspect="1"/>
          </p:cNvPicPr>
          <p:nvPr/>
        </p:nvPicPr>
        <p:blipFill>
          <a:blip r:embed="rId2"/>
          <a:srcRect l="0" r="0" t="15175" b="15175"/>
          <a:stretch/>
        </p:blipFill>
        <p:spPr>
          <a:xfrm>
            <a:off x="5622277" y="0"/>
            <a:ext cx="6564268" cy="3429000"/>
          </a:xfrm>
          <a:prstGeom prst="rect">
            <a:avLst/>
          </a:prstGeom>
        </p:spPr>
      </p:pic>
      <p:pic>
        <p:nvPicPr>
          <p:cNvPr id="6" name="Image 1" descr="https://kimi-img.moonshot.cn/pub/slides/slides_tmpl/image/25-10-09-18:35:25-d3jovr8s8jdo4os5dso0.jpg">    </p:cNvPr>
          <p:cNvPicPr>
            <a:picLocks noChangeAspect="1"/>
          </p:cNvPicPr>
          <p:nvPr/>
        </p:nvPicPr>
        <p:blipFill>
          <a:blip r:embed="rId3"/>
          <a:srcRect l="0" r="0" t="15212" b="15212"/>
          <a:stretch/>
        </p:blipFill>
        <p:spPr>
          <a:xfrm>
            <a:off x="5620849" y="3429001"/>
            <a:ext cx="6571151" cy="3429000"/>
          </a:xfrm>
          <a:prstGeom prst="rect">
            <a:avLst/>
          </a:prstGeom>
        </p:spPr>
      </p:pic>
      <p:sp>
        <p:nvSpPr>
          <p:cNvPr id="7" name="Text 3"/>
          <p:cNvSpPr/>
          <p:nvPr/>
        </p:nvSpPr>
        <p:spPr>
          <a:xfrm>
            <a:off x="515620" y="2523490"/>
            <a:ext cx="4452620"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产品架构与核心功能模块</a:t>
            </a:r>
            <a:endParaRPr lang="en-US" sz="1600" dirty="0"/>
          </a:p>
        </p:txBody>
      </p:sp>
      <p:sp>
        <p:nvSpPr>
          <p:cNvPr id="8" name="Text 4"/>
          <p:cNvSpPr/>
          <p:nvPr/>
        </p:nvSpPr>
        <p:spPr>
          <a:xfrm>
            <a:off x="529590" y="2847975"/>
            <a:ext cx="4452620" cy="131127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的产品采用了先进的架构设计，具备强大的核心功能模块。例如，在智能家居产品中，我们设计了智能中控系统，能够实现设备的无缝互联和场景联动。用户可以通过手机应用或语音指令，轻松控制家中的各种智能设备，实现个性化的家居场景设置。</a:t>
            </a:r>
            <a:endParaRPr lang="en-US" sz="1600" dirty="0"/>
          </a:p>
        </p:txBody>
      </p:sp>
      <p:sp>
        <p:nvSpPr>
          <p:cNvPr id="9" name="Text 5"/>
          <p:cNvSpPr/>
          <p:nvPr/>
        </p:nvSpPr>
        <p:spPr>
          <a:xfrm>
            <a:off x="506730" y="4375785"/>
            <a:ext cx="4452620"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差异化技术路线</a:t>
            </a:r>
            <a:endParaRPr lang="en-US" sz="1600" dirty="0"/>
          </a:p>
        </p:txBody>
      </p:sp>
      <p:sp>
        <p:nvSpPr>
          <p:cNvPr id="10" name="Text 6"/>
          <p:cNvSpPr/>
          <p:nvPr/>
        </p:nvSpPr>
        <p:spPr>
          <a:xfrm>
            <a:off x="520700" y="4714240"/>
            <a:ext cx="4452620" cy="1577975"/>
          </a:xfrm>
          <a:prstGeom prst="rect">
            <a:avLst/>
          </a:prstGeom>
          <a:noFill/>
          <a:ln/>
        </p:spPr>
        <p:txBody>
          <a:bodyPr wrap="square" lIns="91440" tIns="45720" rIns="91440" bIns="45720" rtlCol="0" anchor="t">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的产品采用了独特的技术路线，与竞争对手形成了明显的差异化。例如，在智能安防领域，我们的产品采用了先进的图像识别技术和人工智能算法，能够实现对异常行为的实时监测和预警。与传统的安防产品相比，我们的产品具有更高的准确性和可靠性，能够有效降低误报率。</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65937" y="639552"/>
            <a:ext cx="3831394" cy="1041400"/>
          </a:xfrm>
          <a:prstGeom prst="rect">
            <a:avLst/>
          </a:prstGeom>
          <a:noFill/>
          <a:ln/>
        </p:spPr>
        <p:txBody>
          <a:bodyPr wrap="square" lIns="91440" tIns="45720" rIns="91440" bIns="45720" rtlCol="0" anchor="ctr">
            <a:spAutoFit/>
          </a:bodyPr>
          <a:lstStyle/>
          <a:p>
            <a:pPr algn="just">
              <a:lnSpc>
                <a:spcPct val="100000"/>
              </a:lnSpc>
            </a:pPr>
            <a:r>
              <a:rPr lang="en-US" sz="3200" dirty="0">
                <a:solidFill>
                  <a:srgbClr val="857AF3"/>
                </a:solidFill>
                <a:latin typeface="MiSans" pitchFamily="34" charset="0"/>
                <a:ea typeface="MiSans" pitchFamily="34" charset="-122"/>
                <a:cs typeface="MiSans" pitchFamily="34" charset="-120"/>
              </a:rPr>
              <a:t>用户体验与价值闭环</a:t>
            </a:r>
            <a:endParaRPr lang="en-US" sz="1600" dirty="0"/>
          </a:p>
        </p:txBody>
      </p:sp>
      <p:pic>
        <p:nvPicPr>
          <p:cNvPr id="3" name="Image 0" descr="https://kimi-img.moonshot.cn/pub/slides/slides_tmpl/image/25-10-09-18:35:31-d3jovsos8jdo4os5dsu0.jpg">    </p:cNvPr>
          <p:cNvPicPr>
            <a:picLocks noChangeAspect="1"/>
          </p:cNvPicPr>
          <p:nvPr/>
        </p:nvPicPr>
        <p:blipFill>
          <a:blip r:embed="rId2"/>
          <a:srcRect l="12500" r="12500" t="0" b="0"/>
          <a:stretch/>
        </p:blipFill>
        <p:spPr>
          <a:xfrm>
            <a:off x="-41275" y="21590"/>
            <a:ext cx="2831465" cy="2123440"/>
          </a:xfrm>
          <a:prstGeom prst="rect">
            <a:avLst/>
          </a:prstGeom>
        </p:spPr>
      </p:pic>
      <p:pic>
        <p:nvPicPr>
          <p:cNvPr id="4" name="Image 1" descr="https://kimi-img.moonshot.cn/pub/slides/slides_tmpl/image/25-10-09-18:35:45-d3jp008s8jdo4os5dt6g.jpg">    </p:cNvPr>
          <p:cNvPicPr>
            <a:picLocks noChangeAspect="1"/>
          </p:cNvPicPr>
          <p:nvPr/>
        </p:nvPicPr>
        <p:blipFill>
          <a:blip r:embed="rId3"/>
          <a:srcRect l="16536" r="9172" t="14921" b="17254"/>
          <a:stretch/>
        </p:blipFill>
        <p:spPr>
          <a:xfrm>
            <a:off x="0" y="2145665"/>
            <a:ext cx="2790190" cy="1954530"/>
          </a:xfrm>
          <a:prstGeom prst="rect">
            <a:avLst/>
          </a:prstGeom>
        </p:spPr>
      </p:pic>
      <p:pic>
        <p:nvPicPr>
          <p:cNvPr id="5" name="Image 2" descr="https://kimi-img.moonshot.cn/pub/slides/slides_tmpl/image/25-10-09-18:35:35-d3jovtos8jdo4os5dsvg.jpg">    </p:cNvPr>
          <p:cNvPicPr>
            <a:picLocks noChangeAspect="1"/>
          </p:cNvPicPr>
          <p:nvPr/>
        </p:nvPicPr>
        <p:blipFill>
          <a:blip r:embed="rId4"/>
          <a:srcRect l="0" r="0" t="12576" b="12576"/>
          <a:stretch/>
        </p:blipFill>
        <p:spPr>
          <a:xfrm>
            <a:off x="2790190" y="43815"/>
            <a:ext cx="3743960" cy="2101850"/>
          </a:xfrm>
          <a:prstGeom prst="rect">
            <a:avLst/>
          </a:prstGeom>
        </p:spPr>
      </p:pic>
      <p:sp>
        <p:nvSpPr>
          <p:cNvPr id="6" name="Text 1"/>
          <p:cNvSpPr/>
          <p:nvPr/>
        </p:nvSpPr>
        <p:spPr>
          <a:xfrm>
            <a:off x="3289935" y="2562860"/>
            <a:ext cx="3406775" cy="380365"/>
          </a:xfrm>
          <a:prstGeom prst="rect">
            <a:avLst/>
          </a:prstGeom>
          <a:noFill/>
          <a:ln/>
        </p:spPr>
        <p:txBody>
          <a:bodyPr wrap="square" lIns="91440" tIns="45720" rIns="91440" bIns="45720" rtlCol="0" anchor="ct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用户旅程</a:t>
            </a:r>
            <a:endParaRPr lang="en-US" sz="1600" dirty="0"/>
          </a:p>
        </p:txBody>
      </p:sp>
      <p:sp>
        <p:nvSpPr>
          <p:cNvPr id="7" name="Text 2"/>
          <p:cNvSpPr/>
          <p:nvPr/>
        </p:nvSpPr>
        <p:spPr>
          <a:xfrm>
            <a:off x="3308985" y="2952750"/>
            <a:ext cx="3834130" cy="184467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以用户旅程为主线，对产品进行了精心设计。从用户首次接触产品开始，我们就通过各种渠道进行宣传推广，吸引用户的关注。在用户购买产品后，我们提供完善的售后服务，帮助用户快速上手。在用户使用过程中，我们不断收集用户反馈，优化产品功能，提升用户体验。</a:t>
            </a:r>
            <a:endParaRPr lang="en-US" sz="1600" dirty="0"/>
          </a:p>
        </p:txBody>
      </p:sp>
      <p:sp>
        <p:nvSpPr>
          <p:cNvPr id="8" name="Text 3"/>
          <p:cNvSpPr/>
          <p:nvPr/>
        </p:nvSpPr>
        <p:spPr>
          <a:xfrm>
            <a:off x="481303" y="4702896"/>
            <a:ext cx="3406898" cy="276225"/>
          </a:xfrm>
          <a:prstGeom prst="rect">
            <a:avLst/>
          </a:prstGeom>
          <a:noFill/>
          <a:ln/>
        </p:spPr>
        <p:txBody>
          <a:bodyPr wrap="square" lIns="91440" tIns="45720" rIns="91440" bIns="45720" rtlCol="0" anchor="ctr">
            <a:spAutoFit/>
          </a:bodyP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客户价值</a:t>
            </a:r>
            <a:endParaRPr lang="en-US" sz="1600" dirty="0"/>
          </a:p>
        </p:txBody>
      </p:sp>
      <p:sp>
        <p:nvSpPr>
          <p:cNvPr id="9" name="Text 4"/>
          <p:cNvSpPr/>
          <p:nvPr/>
        </p:nvSpPr>
        <p:spPr>
          <a:xfrm>
            <a:off x="477520" y="5074920"/>
            <a:ext cx="4292600" cy="131127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的产品为客户带来了显著的价值。对于消费者来说，我们的产品能够提升生活品质，带来更加便捷、舒适、安全的家居体验。对于企业客户来说，我们的产品能够提高运营效率，降低运营成本，提升企业竞争力。</a:t>
            </a:r>
            <a:endParaRPr lang="en-US" sz="1600" dirty="0"/>
          </a:p>
        </p:txBody>
      </p:sp>
      <p:sp>
        <p:nvSpPr>
          <p:cNvPr id="10" name="Text 5"/>
          <p:cNvSpPr/>
          <p:nvPr/>
        </p:nvSpPr>
        <p:spPr>
          <a:xfrm>
            <a:off x="7534275" y="2534920"/>
            <a:ext cx="3835400" cy="343535"/>
          </a:xfrm>
          <a:prstGeom prst="rect">
            <a:avLst/>
          </a:prstGeom>
          <a:noFill/>
          <a:ln/>
        </p:spPr>
        <p:txBody>
          <a:bodyPr wrap="square" lIns="91440" tIns="45720" rIns="91440" bIns="45720" rtlCol="0" anchor="ct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用户反馈与复购数据</a:t>
            </a:r>
            <a:endParaRPr lang="en-US" sz="1600" dirty="0"/>
          </a:p>
        </p:txBody>
      </p:sp>
      <p:sp>
        <p:nvSpPr>
          <p:cNvPr id="11" name="Text 6"/>
          <p:cNvSpPr/>
          <p:nvPr/>
        </p:nvSpPr>
        <p:spPr>
          <a:xfrm>
            <a:off x="7545705" y="2870518"/>
            <a:ext cx="3823970" cy="157797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高度重视用户反馈，通过各种方式收集用户的意见和建议。根据用户反馈，我们不断对产品进行优化和升级，提升产品性能和用户体验。同时，我们通过数据分析发现，用户的复购率和口碑传播率都非常高，这充分证明了我们的产品受到了用户的认可和喜爱。</a:t>
            </a:r>
            <a:endParaRPr lang="en-US" sz="1600" dirty="0"/>
          </a:p>
        </p:txBody>
      </p:sp>
      <p:sp>
        <p:nvSpPr>
          <p:cNvPr id="12" name="Text 7"/>
          <p:cNvSpPr/>
          <p:nvPr/>
        </p:nvSpPr>
        <p:spPr>
          <a:xfrm>
            <a:off x="6534150" y="4702810"/>
            <a:ext cx="3835400" cy="345440"/>
          </a:xfrm>
          <a:prstGeom prst="rect">
            <a:avLst/>
          </a:prstGeom>
          <a:noFill/>
          <a:ln/>
        </p:spPr>
        <p:txBody>
          <a:bodyPr wrap="square" lIns="91440" tIns="45720" rIns="91440" bIns="45720" rtlCol="0" anchor="ctr"/>
          <a:lstStyle/>
          <a:p>
            <a:pPr algn="just">
              <a:lnSpc>
                <a:spcPct val="100000"/>
              </a:lnSpc>
            </a:pPr>
            <a:r>
              <a:rPr lang="en-US" sz="1800" b="1" dirty="0">
                <a:solidFill>
                  <a:srgbClr val="857AF3"/>
                </a:solidFill>
                <a:latin typeface="MiSans" pitchFamily="34" charset="0"/>
                <a:ea typeface="MiSans" pitchFamily="34" charset="-122"/>
                <a:cs typeface="MiSans" pitchFamily="34" charset="-120"/>
              </a:rPr>
              <a:t>价值闭环</a:t>
            </a:r>
            <a:endParaRPr lang="en-US" sz="1600" dirty="0"/>
          </a:p>
        </p:txBody>
      </p:sp>
      <p:sp>
        <p:nvSpPr>
          <p:cNvPr id="13" name="Text 8"/>
          <p:cNvSpPr/>
          <p:nvPr/>
        </p:nvSpPr>
        <p:spPr>
          <a:xfrm>
            <a:off x="6534150" y="5074920"/>
            <a:ext cx="4502150" cy="511175"/>
          </a:xfrm>
          <a:prstGeom prst="rect">
            <a:avLst/>
          </a:prstGeom>
          <a:noFill/>
          <a:ln/>
        </p:spPr>
        <p:txBody>
          <a:bodyPr wrap="square" lIns="91440" tIns="45720" rIns="91440" bIns="45720" rtlCol="0" anchor="ctr">
            <a:spAutoFit/>
          </a:bodyPr>
          <a:lstStyle/>
          <a:p>
            <a:pPr algn="just">
              <a:lnSpc>
                <a:spcPct val="100000"/>
              </a:lnSpc>
            </a:pPr>
            <a:r>
              <a:rPr lang="en-US" sz="1400" dirty="0">
                <a:solidFill>
                  <a:srgbClr val="595959"/>
                </a:solidFill>
                <a:latin typeface="MiSans" pitchFamily="34" charset="0"/>
                <a:ea typeface="MiSans" pitchFamily="34" charset="-122"/>
                <a:cs typeface="MiSans" pitchFamily="34" charset="-120"/>
              </a:rPr>
              <a:t>我们的产品形成了一个完整的价值闭环。用户通过使用我们的产品，获得了良好的体验和价值，从而更加愿意推荐我们的产品给身边的人。这不仅提升了我们的品牌知名度和美誉度，还为我们带来了更多的潜在客户，推动了我们的业务持续增长。</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256213" y="1871980"/>
            <a:ext cx="1541780" cy="1477010"/>
          </a:xfrm>
          <a:prstGeom prst="rect">
            <a:avLst/>
          </a:prstGeom>
          <a:noFill/>
          <a:ln/>
        </p:spPr>
        <p:txBody>
          <a:bodyPr wrap="square" lIns="0" tIns="0" rIns="0" bIns="0" rtlCol="0" anchor="ctr">
            <a:spAutoFit/>
          </a:bodyPr>
          <a:lstStyle/>
          <a:p>
            <a:pPr algn="ctr">
              <a:lnSpc>
                <a:spcPct val="100000"/>
              </a:lnSpc>
            </a:pPr>
            <a:r>
              <a:rPr lang="en-US" sz="9600" dirty="0">
                <a:solidFill>
                  <a:srgbClr val="9A91F1"/>
                </a:solidFill>
                <a:latin typeface="MiSans" pitchFamily="34" charset="0"/>
                <a:ea typeface="MiSans" pitchFamily="34" charset="-122"/>
                <a:cs typeface="MiSans" pitchFamily="34" charset="-120"/>
              </a:rPr>
              <a:t>03</a:t>
            </a:r>
            <a:endParaRPr lang="en-US" sz="1600" dirty="0"/>
          </a:p>
        </p:txBody>
      </p:sp>
      <p:sp>
        <p:nvSpPr>
          <p:cNvPr id="3" name="Text 1"/>
          <p:cNvSpPr/>
          <p:nvPr/>
        </p:nvSpPr>
        <p:spPr>
          <a:xfrm>
            <a:off x="3727450" y="3348673"/>
            <a:ext cx="4599305" cy="1230630"/>
          </a:xfrm>
          <a:prstGeom prst="rect">
            <a:avLst/>
          </a:prstGeom>
          <a:noFill/>
          <a:ln/>
        </p:spPr>
        <p:txBody>
          <a:bodyPr wrap="square" lIns="0" tIns="0" rIns="0" bIns="0" rtlCol="0" anchor="ctr">
            <a:spAutoFit/>
          </a:bodyPr>
          <a:lstStyle/>
          <a:p>
            <a:pPr algn="ctr">
              <a:lnSpc>
                <a:spcPct val="100000"/>
              </a:lnSpc>
            </a:pPr>
            <a:r>
              <a:rPr lang="en-US" sz="4000" dirty="0">
                <a:solidFill>
                  <a:srgbClr val="404040"/>
                </a:solidFill>
                <a:latin typeface="MiSans" pitchFamily="34" charset="0"/>
                <a:ea typeface="MiSans" pitchFamily="34" charset="-122"/>
                <a:cs typeface="MiSans" pitchFamily="34" charset="-120"/>
              </a:rPr>
              <a:t>商业模式与盈利路径</a:t>
            </a:r>
            <a:endParaRPr lang="en-US" sz="1600" dirty="0"/>
          </a:p>
        </p:txBody>
      </p:sp>
      <p:pic>
        <p:nvPicPr>
          <p:cNvPr id="4" name="Image 0" descr="https://kimi-img.moonshot.cn/pub/slides/slides_tmpl/image/25-10-09-18:35:28-d3jovs0s8jdo4os5dsqg.png">    </p:cNvPr>
          <p:cNvPicPr>
            <a:picLocks noChangeAspect="1"/>
          </p:cNvPicPr>
          <p:nvPr/>
        </p:nvPicPr>
        <p:blipFill>
          <a:blip r:embed="rId2"/>
          <a:stretch>
            <a:fillRect/>
          </a:stretch>
        </p:blipFill>
        <p:spPr>
          <a:xfrm>
            <a:off x="0" y="3797300"/>
            <a:ext cx="5143500" cy="3060700"/>
          </a:xfrm>
          <a:prstGeom prst="rect">
            <a:avLst/>
          </a:prstGeom>
        </p:spPr>
      </p:pic>
      <p:pic>
        <p:nvPicPr>
          <p:cNvPr id="5" name="Image 1" descr="https://kimi-img.moonshot.cn/pub/slides/slides_tmpl/image/25-10-09-18:35:22-d3jovqgs8jdo4os5dsjg.png">    </p:cNvPr>
          <p:cNvPicPr>
            <a:picLocks noChangeAspect="1"/>
          </p:cNvPicPr>
          <p:nvPr/>
        </p:nvPicPr>
        <p:blipFill>
          <a:blip r:embed="rId3"/>
          <a:stretch>
            <a:fillRect/>
          </a:stretch>
        </p:blipFill>
        <p:spPr>
          <a:xfrm>
            <a:off x="10721340" y="635635"/>
            <a:ext cx="713105" cy="358140"/>
          </a:xfrm>
          <a:prstGeom prst="rect">
            <a:avLst/>
          </a:prstGeom>
        </p:spPr>
      </p:pic>
      <p:pic>
        <p:nvPicPr>
          <p:cNvPr id="6" name="Image 2" descr="https://kimi-img.moonshot.cn/pub/slides/slides_tmpl/image/25-10-09-18:35:23-d3jovqos8jdo4os5dsm0.png">    </p:cNvPr>
          <p:cNvPicPr>
            <a:picLocks noChangeAspect="1"/>
          </p:cNvPicPr>
          <p:nvPr/>
        </p:nvPicPr>
        <p:blipFill>
          <a:blip r:embed="rId4"/>
          <a:stretch>
            <a:fillRect/>
          </a:stretch>
        </p:blipFill>
        <p:spPr>
          <a:xfrm>
            <a:off x="695325" y="756285"/>
            <a:ext cx="929640" cy="237490"/>
          </a:xfrm>
          <a:prstGeom prst="rect">
            <a:avLst/>
          </a:prstGeom>
        </p:spPr>
      </p:pic>
      <p:pic>
        <p:nvPicPr>
          <p:cNvPr id="7" name="Image 3" descr="https://kimi-img.moonshot.cn/pub/slides/slides_tmpl/image/25-10-09-18:35:21-d3jovq8s8jdo4os5dsj0.png">    </p:cNvPr>
          <p:cNvPicPr>
            <a:picLocks noChangeAspect="1"/>
          </p:cNvPicPr>
          <p:nvPr/>
        </p:nvPicPr>
        <p:blipFill>
          <a:blip r:embed="rId5"/>
          <a:stretch>
            <a:fillRect/>
          </a:stretch>
        </p:blipFill>
        <p:spPr>
          <a:xfrm>
            <a:off x="8654415" y="6128385"/>
            <a:ext cx="2433320" cy="76200"/>
          </a:xfrm>
          <a:prstGeom prst="rect">
            <a:avLst/>
          </a:prstGeom>
        </p:spPr>
      </p:pic>
      <p:pic>
        <p:nvPicPr>
          <p:cNvPr id="8" name="Image 4" descr="https://kimi-img.moonshot.cn/pub/slides/slides_tmpl/image/25-10-09-18:35:24-d3jovr0s8jdo4os5dsn0.png">    </p:cNvPr>
          <p:cNvPicPr>
            <a:picLocks noChangeAspect="1"/>
          </p:cNvPicPr>
          <p:nvPr/>
        </p:nvPicPr>
        <p:blipFill>
          <a:blip r:embed="rId6"/>
          <a:stretch>
            <a:fillRect/>
          </a:stretch>
        </p:blipFill>
        <p:spPr>
          <a:xfrm>
            <a:off x="8524875" y="2263140"/>
            <a:ext cx="2562860" cy="2110105"/>
          </a:xfrm>
          <a:prstGeom prst="rect">
            <a:avLst/>
          </a:prstGeom>
        </p:spPr>
      </p:pic>
      <p:pic>
        <p:nvPicPr>
          <p:cNvPr id="9" name="Image 5" descr="https://kimi-img.moonshot.cn/pub/slides/slides_tmpl/image/25-10-09-18:35:25-d3jovr8s8jdo4os5dsng.png">    </p:cNvPr>
          <p:cNvPicPr>
            <a:picLocks noChangeAspect="1"/>
          </p:cNvPicPr>
          <p:nvPr/>
        </p:nvPicPr>
        <p:blipFill>
          <a:blip r:embed="rId7"/>
          <a:stretch>
            <a:fillRect/>
          </a:stretch>
        </p:blipFill>
        <p:spPr>
          <a:xfrm>
            <a:off x="878205" y="3979545"/>
            <a:ext cx="2225040" cy="2225040"/>
          </a:xfrm>
          <a:prstGeom prst="rect">
            <a:avLst/>
          </a:prstGeom>
        </p:spPr>
      </p:pic>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赢在未来的商业蓝图</dc:title>
  <dc:subject>赢在未来的商业蓝图</dc:subject>
  <dc:creator>Kimi</dc:creator>
  <cp:lastModifiedBy>Kimi</cp:lastModifiedBy>
  <cp:revision>1</cp:revision>
  <dcterms:created xsi:type="dcterms:W3CDTF">2025-12-11T22:08:19Z</dcterms:created>
  <dcterms:modified xsi:type="dcterms:W3CDTF">2025-12-11T22:08:19Z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{"Label":"赢在未来的商业蓝图","ContentProducer":"001191110108MACG2KBH8F10000","ProduceID":"d4tjvmuom6pola9bh70g","ReservedCode1":"","ContentPropagator":"001191110108MACG2KBH8F20000","PropagateID":"d4tjvmuom6pola9bh70g","ReservedCode2":""}</vt:lpwstr>
  </property>
</Properties>
</file>