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embeddedFontLst>
    <p:embeddedFont>
      <p:font typeface="MiSans" charset="-122" pitchFamily="34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5-2.png"/><Relationship Id="rId5" Type="http://schemas.openxmlformats.org/officeDocument/2006/relationships/image" Target="../media/image-5-2.png"/><Relationship Id="rId6" Type="http://schemas.openxmlformats.org/officeDocument/2006/relationships/image" Target="../media/image-5-2.png"/><Relationship Id="rId7" Type="http://schemas.openxmlformats.org/officeDocument/2006/relationships/image" Target="../media/image-4-9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2.png"/><Relationship Id="rId2" Type="http://schemas.openxmlformats.org/officeDocument/2006/relationships/image" Target="../media/image-11-2.png"/><Relationship Id="rId3" Type="http://schemas.openxmlformats.org/officeDocument/2006/relationships/image" Target="../media/image-8-2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4-9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1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2-4.png"/><Relationship Id="rId7" Type="http://schemas.openxmlformats.org/officeDocument/2006/relationships/image" Target="../media/image-13-7.png"/><Relationship Id="rId8" Type="http://schemas.openxmlformats.org/officeDocument/2006/relationships/image" Target="../media/image-5-2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1.png"/><Relationship Id="rId3" Type="http://schemas.openxmlformats.org/officeDocument/2006/relationships/image" Target="../media/image-13-1.png"/><Relationship Id="rId4" Type="http://schemas.openxmlformats.org/officeDocument/2006/relationships/image" Target="../media/image-13-1.png"/><Relationship Id="rId5" Type="http://schemas.openxmlformats.org/officeDocument/2006/relationships/image" Target="../media/image-16-5.png"/><Relationship Id="rId6" Type="http://schemas.openxmlformats.org/officeDocument/2006/relationships/image" Target="../media/image-2-4.png"/><Relationship Id="rId7" Type="http://schemas.openxmlformats.org/officeDocument/2006/relationships/image" Target="../media/image-13-1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1.png"/><Relationship Id="rId3" Type="http://schemas.openxmlformats.org/officeDocument/2006/relationships/image" Target="../media/image-17-3.jpeg"/><Relationship Id="rId4" Type="http://schemas.openxmlformats.org/officeDocument/2006/relationships/image" Target="../media/image-4-9.png"/><Relationship Id="rId5" Type="http://schemas.openxmlformats.org/officeDocument/2006/relationships/image" Target="../media/image-5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1.png"/><Relationship Id="rId3" Type="http://schemas.openxmlformats.org/officeDocument/2006/relationships/image" Target="../media/image-4-1.png"/><Relationship Id="rId4" Type="http://schemas.openxmlformats.org/officeDocument/2006/relationships/image" Target="../media/image-4-4.jpe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2.png"/><Relationship Id="rId5" Type="http://schemas.openxmlformats.org/officeDocument/2006/relationships/image" Target="../media/image-5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3.png"/><Relationship Id="rId5" Type="http://schemas.openxmlformats.org/officeDocument/2006/relationships/image" Target="../media/image-7-3.png"/><Relationship Id="rId6" Type="http://schemas.openxmlformats.org/officeDocument/2006/relationships/image" Target="../media/image-7-3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8-13:42:53-d2v6pndnfo2stf9dk5og.jpeg">    </p:cNvPr>
          <p:cNvPicPr>
            <a:picLocks noChangeAspect="1"/>
          </p:cNvPicPr>
          <p:nvPr/>
        </p:nvPicPr>
        <p:blipFill>
          <a:blip r:embed="rId1"/>
          <a:srcRect l="53" r="42" t="63" b="206"/>
          <a:stretch/>
        </p:blipFill>
        <p:spPr>
          <a:xfrm>
            <a:off x="257810" y="978535"/>
            <a:ext cx="11252835" cy="187833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1150600" y="-416560"/>
            <a:ext cx="1390650" cy="1390650"/>
          </a:xfrm>
          <a:prstGeom prst="ellipse">
            <a:avLst/>
          </a:prstGeom>
          <a:solidFill>
            <a:srgbClr val="3365D6"/>
          </a:solidFill>
          <a:ln/>
        </p:spPr>
      </p:sp>
      <p:sp>
        <p:nvSpPr>
          <p:cNvPr id="4" name="Text 1"/>
          <p:cNvSpPr/>
          <p:nvPr/>
        </p:nvSpPr>
        <p:spPr>
          <a:xfrm>
            <a:off x="11150600" y="-416560"/>
            <a:ext cx="1390650" cy="13906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9736455" y="4521835"/>
            <a:ext cx="3345815" cy="3345815"/>
          </a:xfrm>
          <a:prstGeom prst="ellipse">
            <a:avLst/>
          </a:prstGeom>
          <a:solidFill>
            <a:srgbClr val="3365D6"/>
          </a:solidFill>
          <a:ln/>
        </p:spPr>
      </p:sp>
      <p:sp>
        <p:nvSpPr>
          <p:cNvPr id="6" name="Text 3"/>
          <p:cNvSpPr/>
          <p:nvPr/>
        </p:nvSpPr>
        <p:spPr>
          <a:xfrm>
            <a:off x="9736455" y="4521835"/>
            <a:ext cx="3345815" cy="3345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14630" y="3065780"/>
            <a:ext cx="8595995" cy="20326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rgbClr val="3365D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企业宣讲PPT模板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277225" y="374650"/>
            <a:ext cx="3627755" cy="755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3365D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2025/08/05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856220" y="851535"/>
            <a:ext cx="284480" cy="87630"/>
          </a:xfrm>
          <a:prstGeom prst="rect">
            <a:avLst/>
          </a:prstGeom>
          <a:solidFill>
            <a:srgbClr val="3365D6"/>
          </a:solidFill>
          <a:ln/>
        </p:spPr>
      </p:sp>
      <p:sp>
        <p:nvSpPr>
          <p:cNvPr id="10" name="Text 7"/>
          <p:cNvSpPr/>
          <p:nvPr/>
        </p:nvSpPr>
        <p:spPr>
          <a:xfrm>
            <a:off x="7856220" y="851535"/>
            <a:ext cx="284480" cy="876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341630" y="5534660"/>
            <a:ext cx="2515235" cy="429260"/>
          </a:xfrm>
          <a:prstGeom prst="roundRect">
            <a:avLst>
              <a:gd name="adj" fmla="val 50000"/>
            </a:avLst>
          </a:prstGeom>
          <a:gradFill rotWithShape="1" flip="none">
            <a:gsLst>
              <a:gs pos="0">
                <a:srgbClr val="3365D6"/>
              </a:gs>
              <a:gs pos="100000">
                <a:srgbClr val="2A59B8"/>
              </a:gs>
            </a:gsLst>
            <a:lin ang="0" scaled="1"/>
          </a:gradFill>
          <a:ln/>
        </p:spPr>
      </p:sp>
      <p:sp>
        <p:nvSpPr>
          <p:cNvPr id="12" name="Text 9"/>
          <p:cNvSpPr/>
          <p:nvPr/>
        </p:nvSpPr>
        <p:spPr>
          <a:xfrm>
            <a:off x="341630" y="5534660"/>
            <a:ext cx="2515235" cy="4292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340995" y="5551170"/>
            <a:ext cx="2515870" cy="4298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汇报人：Kimi AI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257810" y="2896235"/>
            <a:ext cx="11252835" cy="0"/>
          </a:xfrm>
          <a:prstGeom prst="line">
            <a:avLst/>
          </a:prstGeom>
          <a:noFill/>
          <a:ln w="28575">
            <a:solidFill>
              <a:srgbClr val="1E386B"/>
            </a:solidFill>
            <a:prstDash val="solid"/>
            <a:headEnd type="none"/>
            <a:tailEnd type="none"/>
          </a:ln>
        </p:spPr>
      </p:sp>
      <p:pic>
        <p:nvPicPr>
          <p:cNvPr id="15" name="Image 1" descr="https://kimi-img.moonshot.cn/pub/slides/slides_tmpl/image/25-09-08-13:42:53-d2v6pndnfo2stf9dk5p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455" y="243903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461500" cy="61163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461500" cy="61163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-24130"/>
            <a:ext cx="2171700" cy="2167890"/>
          </a:xfrm>
          <a:prstGeom prst="rect">
            <a:avLst/>
          </a:prstGeom>
          <a:solidFill>
            <a:srgbClr val="DAE3F5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-24130"/>
            <a:ext cx="2171700" cy="21678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127760" y="636905"/>
            <a:ext cx="4511040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D50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企业文化与价值观</a:t>
            </a:r>
            <a:endParaRPr lang="en-US" sz="1600" dirty="0"/>
          </a:p>
        </p:txBody>
      </p:sp>
      <p:pic>
        <p:nvPicPr>
          <p:cNvPr id="7" name="Image 0" descr="https://kimi-img.moonshot.cn/pub/slides/slides_tmpl/image/25-09-08-13:42:54-d2v6pnlnfo2stf9dk6c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" y="2508250"/>
            <a:ext cx="883920" cy="859790"/>
          </a:xfrm>
          <a:prstGeom prst="rect">
            <a:avLst/>
          </a:prstGeom>
        </p:spPr>
      </p:pic>
      <p:pic>
        <p:nvPicPr>
          <p:cNvPr id="8" name="Image 1" descr="https://kimi-img.moonshot.cn/pub/slides/slides_tmpl/image/25-09-08-13:42:54-d2v6pnlnfo2stf9dk6b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2508250"/>
            <a:ext cx="926465" cy="859790"/>
          </a:xfrm>
          <a:prstGeom prst="rect">
            <a:avLst/>
          </a:prstGeom>
        </p:spPr>
      </p:pic>
      <p:pic>
        <p:nvPicPr>
          <p:cNvPr id="9" name="Image 2" descr="https://kimi-img.moonshot.cn/pub/slides/slides_tmpl/image/25-09-08-13:42:53-d2v6pndnfo2stf9dk5v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196465" y="1757045"/>
            <a:ext cx="361950" cy="411480"/>
          </a:xfrm>
          <a:prstGeom prst="rect">
            <a:avLst/>
          </a:prstGeom>
        </p:spPr>
      </p:pic>
      <p:pic>
        <p:nvPicPr>
          <p:cNvPr id="10" name="Image 3" descr="https://kimi-img.moonshot.cn/pub/slides/slides_tmpl/image/25-09-08-13:42:53-d2v6pndnfo2stf9dk5v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455" y="225425"/>
            <a:ext cx="361950" cy="411480"/>
          </a:xfrm>
          <a:prstGeom prst="rect">
            <a:avLst/>
          </a:prstGeom>
        </p:spPr>
      </p:pic>
      <p:pic>
        <p:nvPicPr>
          <p:cNvPr id="11" name="Image 4" descr="https://kimi-img.moonshot.cn/pub/slides/slides_tmpl/image/25-09-08-13:42:53-d2v6pndnfo2stf9dk5v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22690" y="5586730"/>
            <a:ext cx="361950" cy="411480"/>
          </a:xfrm>
          <a:prstGeom prst="rect">
            <a:avLst/>
          </a:prstGeom>
        </p:spPr>
      </p:pic>
      <p:pic>
        <p:nvPicPr>
          <p:cNvPr id="12" name="Image 5" descr="https://kimi-img.moonshot.cn/pub/slides/slides_tmpl/image/25-09-08-13:42:54-d2v6pnlnfo2stf9dk66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005" y="5611495"/>
            <a:ext cx="762000" cy="298450"/>
          </a:xfrm>
          <a:prstGeom prst="rect">
            <a:avLst/>
          </a:prstGeom>
        </p:spPr>
      </p:pic>
      <p:sp>
        <p:nvSpPr>
          <p:cNvPr id="13" name="Shape 5"/>
          <p:cNvSpPr/>
          <p:nvPr/>
        </p:nvSpPr>
        <p:spPr>
          <a:xfrm>
            <a:off x="927735" y="930910"/>
            <a:ext cx="80645" cy="559435"/>
          </a:xfrm>
          <a:prstGeom prst="rect">
            <a:avLst/>
          </a:prstGeom>
          <a:solidFill>
            <a:srgbClr val="3365D6"/>
          </a:solidFill>
          <a:ln/>
        </p:spPr>
      </p:sp>
      <p:sp>
        <p:nvSpPr>
          <p:cNvPr id="14" name="Text 6"/>
          <p:cNvSpPr/>
          <p:nvPr/>
        </p:nvSpPr>
        <p:spPr>
          <a:xfrm>
            <a:off x="927735" y="930910"/>
            <a:ext cx="80645" cy="5594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Text 7"/>
          <p:cNvSpPr/>
          <p:nvPr/>
        </p:nvSpPr>
        <p:spPr>
          <a:xfrm>
            <a:off x="1481455" y="2704465"/>
            <a:ext cx="2962910" cy="6635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D50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企业使命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1477010" y="3368040"/>
            <a:ext cx="2986405" cy="2330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1D50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我们的企业使命是通过技术创新和优质产品，为客户创造价值，推动社会发展。我们始终坚持以客户为中心，深入了解客户需求，不断优化产品和服务，致力于成为全球领先的智能设备制造商，为行业发展贡献力量。</a:t>
            </a:r>
            <a:endParaRPr lang="en-US" sz="1600" dirty="0"/>
          </a:p>
        </p:txBody>
      </p:sp>
      <p:sp>
        <p:nvSpPr>
          <p:cNvPr id="17" name="Text 9"/>
          <p:cNvSpPr/>
          <p:nvPr/>
        </p:nvSpPr>
        <p:spPr>
          <a:xfrm>
            <a:off x="5633720" y="2704465"/>
            <a:ext cx="2962910" cy="6635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D50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核心价值观</a:t>
            </a:r>
            <a:endParaRPr lang="en-US" sz="1600" dirty="0"/>
          </a:p>
        </p:txBody>
      </p:sp>
      <p:sp>
        <p:nvSpPr>
          <p:cNvPr id="18" name="Text 10"/>
          <p:cNvSpPr/>
          <p:nvPr/>
        </p:nvSpPr>
        <p:spPr>
          <a:xfrm>
            <a:off x="5629275" y="3368040"/>
            <a:ext cx="2986405" cy="2330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1D50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的核心价值观是诚信、创新、合作、共赢。我们倡导员工诚实守信，遵守职业道德和社会规范；鼓励员工勇于创新，不断探索新技术、新方法；强调团队合作，发挥集体智慧和力量；追求与客户、供应商、员工等各方的共同发展和利益共享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8-13:42:53-d2v6pndnfo2stf9dk5v0.png">    </p:cNvPr>
          <p:cNvPicPr>
            <a:picLocks noChangeAspect="1"/>
          </p:cNvPicPr>
          <p:nvPr/>
        </p:nvPicPr>
        <p:blipFill>
          <a:blip r:embed="rId1"/>
          <a:srcRect l="0" r="0" t="0" b="572"/>
          <a:stretch/>
        </p:blipFill>
        <p:spPr>
          <a:xfrm rot="10800000">
            <a:off x="0" y="0"/>
            <a:ext cx="12192000" cy="6534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530" y="916940"/>
            <a:ext cx="11116310" cy="54133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500" dirty="0">
                <a:solidFill>
                  <a:srgbClr val="3365D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团队构成与人才理念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8-13:42:55-d2v6pntnfo2stf9dk6l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355" y="239395"/>
            <a:ext cx="421640" cy="20447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8-13:42:53-d2v6pndnfo2stf9dk5v0.png">    </p:cNvPr>
          <p:cNvPicPr>
            <a:picLocks noChangeAspect="1"/>
          </p:cNvPicPr>
          <p:nvPr/>
        </p:nvPicPr>
        <p:blipFill>
          <a:blip r:embed="rId3"/>
          <a:srcRect l="0" r="0" t="0" b="572"/>
          <a:stretch/>
        </p:blipFill>
        <p:spPr>
          <a:xfrm>
            <a:off x="0" y="6204585"/>
            <a:ext cx="12192000" cy="65341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8-13:42:55-d2v6pntnfo2stf9dk6l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405" y="1972310"/>
            <a:ext cx="914400" cy="91440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8-13:42:55-d2v6pntnfo2stf9dk6m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315" y="1972310"/>
            <a:ext cx="914400" cy="91440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8-13:42:55-d2v6pntnfo2stf9dk6m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295" y="1972310"/>
            <a:ext cx="914400" cy="914400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09-08-13:42:54-d2v6pnlnfo2stf9dk66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9470" y="993775"/>
            <a:ext cx="762000" cy="298450"/>
          </a:xfrm>
          <a:prstGeom prst="rect">
            <a:avLst/>
          </a:prstGeom>
        </p:spPr>
      </p:pic>
      <p:sp>
        <p:nvSpPr>
          <p:cNvPr id="10" name="Shape 1"/>
          <p:cNvSpPr/>
          <p:nvPr/>
        </p:nvSpPr>
        <p:spPr>
          <a:xfrm>
            <a:off x="596265" y="5928360"/>
            <a:ext cx="11012170" cy="0"/>
          </a:xfrm>
          <a:prstGeom prst="line">
            <a:avLst/>
          </a:prstGeom>
          <a:noFill/>
          <a:ln w="19050">
            <a:solidFill>
              <a:srgbClr val="1D50C4"/>
            </a:solidFill>
            <a:prstDash val="solid"/>
            <a:headEnd type="none"/>
            <a:tailEnd type="none"/>
          </a:ln>
        </p:spPr>
      </p:sp>
      <p:sp>
        <p:nvSpPr>
          <p:cNvPr id="11" name="Text 2"/>
          <p:cNvSpPr/>
          <p:nvPr/>
        </p:nvSpPr>
        <p:spPr>
          <a:xfrm>
            <a:off x="546100" y="3052445"/>
            <a:ext cx="350901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1D50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团队概况</a:t>
            </a:r>
            <a:endParaRPr lang="en-US" sz="1600" dirty="0"/>
          </a:p>
        </p:txBody>
      </p:sp>
      <p:sp>
        <p:nvSpPr>
          <p:cNvPr id="12" name="Shape 3"/>
          <p:cNvSpPr/>
          <p:nvPr/>
        </p:nvSpPr>
        <p:spPr>
          <a:xfrm>
            <a:off x="642620" y="3449320"/>
            <a:ext cx="3466465" cy="206756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3" name="Text 4"/>
          <p:cNvSpPr/>
          <p:nvPr/>
        </p:nvSpPr>
        <p:spPr>
          <a:xfrm>
            <a:off x="642620" y="3449320"/>
            <a:ext cx="3466465" cy="20675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企业拥有一支高素质的团队，员工总数超过1000人，其中技术研发人员占比达30%。团队成员来自国内外知名高校和企业，具有丰富的专业知识和行业经验，为企业的发展提供了强大的智力支持。</a:t>
            </a:r>
            <a:endParaRPr lang="en-US" sz="1600" dirty="0"/>
          </a:p>
        </p:txBody>
      </p:sp>
      <p:sp>
        <p:nvSpPr>
          <p:cNvPr id="14" name="Text 5"/>
          <p:cNvSpPr/>
          <p:nvPr/>
        </p:nvSpPr>
        <p:spPr>
          <a:xfrm>
            <a:off x="4322445" y="3052445"/>
            <a:ext cx="350901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1D50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人才引进机制</a:t>
            </a:r>
            <a:endParaRPr lang="en-US" sz="1600" dirty="0"/>
          </a:p>
        </p:txBody>
      </p:sp>
      <p:sp>
        <p:nvSpPr>
          <p:cNvPr id="15" name="Shape 6"/>
          <p:cNvSpPr/>
          <p:nvPr/>
        </p:nvSpPr>
        <p:spPr>
          <a:xfrm>
            <a:off x="4418965" y="3449320"/>
            <a:ext cx="3466465" cy="206756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6" name="Text 7"/>
          <p:cNvSpPr/>
          <p:nvPr/>
        </p:nvSpPr>
        <p:spPr>
          <a:xfrm>
            <a:off x="4418965" y="3449320"/>
            <a:ext cx="3466465" cy="20675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企业高度重视人才引进，建立了完善的招聘体系，通过校园招聘、社会招聘、猎头合作等多种渠道，吸引优秀人才加入。我们注重人才的综合素质和潜力，为员工提供广阔的发展空间和良好的职业发展前景。</a:t>
            </a:r>
            <a:endParaRPr lang="en-US" sz="1600" dirty="0"/>
          </a:p>
        </p:txBody>
      </p:sp>
      <p:sp>
        <p:nvSpPr>
          <p:cNvPr id="17" name="Text 8"/>
          <p:cNvSpPr/>
          <p:nvPr/>
        </p:nvSpPr>
        <p:spPr>
          <a:xfrm>
            <a:off x="8099425" y="3052445"/>
            <a:ext cx="350901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1D50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人才培养与发展</a:t>
            </a:r>
            <a:endParaRPr lang="en-US" sz="1600" dirty="0"/>
          </a:p>
        </p:txBody>
      </p:sp>
      <p:sp>
        <p:nvSpPr>
          <p:cNvPr id="18" name="Shape 9"/>
          <p:cNvSpPr/>
          <p:nvPr/>
        </p:nvSpPr>
        <p:spPr>
          <a:xfrm>
            <a:off x="8195945" y="3449320"/>
            <a:ext cx="3466465" cy="206756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9" name="Text 10"/>
          <p:cNvSpPr/>
          <p:nvPr/>
        </p:nvSpPr>
        <p:spPr>
          <a:xfrm>
            <a:off x="8195945" y="3449320"/>
            <a:ext cx="3466465" cy="20675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致力于员工的培养和发展，建立了系统的培训体系，包括新员工入职培训、专业技能培训、管理能力培训等。同时，企业还为员工提供了丰富的内部晋升机会和外部交流学习平台，帮助员工不断提升自身能力，实现个人价值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solidFill>
            <a:srgbClr val="FAFAFA">
              <a:alpha val="12941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668905" y="1691640"/>
            <a:ext cx="6854190" cy="156718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2668905" y="1691640"/>
            <a:ext cx="6854190" cy="15671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DAE3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49300" y="3372485"/>
            <a:ext cx="10840720" cy="12001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49300" y="3372485"/>
            <a:ext cx="1084072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发展战略</a:t>
            </a:r>
            <a:endParaRPr lang="en-US" sz="1600" dirty="0"/>
          </a:p>
        </p:txBody>
      </p:sp>
      <p:pic>
        <p:nvPicPr>
          <p:cNvPr id="8" name="Image 0" descr="https://kimi-img.moonshot.cn/pub/slides/slides_tmpl/image/25-09-08-13:42:53-d2v6pndnfo2stf9dk5r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45" y="1575435"/>
            <a:ext cx="579120" cy="658495"/>
          </a:xfrm>
          <a:prstGeom prst="rect">
            <a:avLst/>
          </a:prstGeom>
        </p:spPr>
      </p:pic>
      <p:pic>
        <p:nvPicPr>
          <p:cNvPr id="9" name="Image 1" descr="https://kimi-img.moonshot.cn/pub/slides/slides_tmpl/image/25-09-08-13:42:53-d2v6pndnfo2stf9dk5r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46955" y="2600325"/>
            <a:ext cx="579120" cy="65849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8-13:42:54-d2v6pnlnfo2stf9dk62g.pn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 rot="2160000">
            <a:off x="6797040" y="2136775"/>
            <a:ext cx="3221355" cy="68580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8-13:42:54-d2v6pnlnfo2stf9dk62g.png">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2160000">
            <a:off x="-481965" y="-291465"/>
            <a:ext cx="3221355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6541200" y="1476650"/>
            <a:ext cx="4803740" cy="176760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6541200" y="1476650"/>
            <a:ext cx="4803740" cy="176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ct val="100000"/>
              </a:lnSpc>
            </a:pPr>
            <a:r>
              <a:rPr lang="en-US" sz="4400" dirty="0">
                <a:solidFill>
                  <a:srgbClr val="2A59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发展战略与未来规划</a:t>
            </a:r>
            <a:endParaRPr lang="en-US" sz="1600" dirty="0"/>
          </a:p>
        </p:txBody>
      </p:sp>
      <p:pic>
        <p:nvPicPr>
          <p:cNvPr id="6" name="Image 2" descr="https://kimi-img.moonshot.cn/pub/slides/slides_tmpl/image/25-09-08-13:42:54-d2v6pnlnfo2stf9dk64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" y="5485130"/>
            <a:ext cx="688975" cy="701040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8-13:42:54-d2v6pnlnfo2stf9dk67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" y="3213100"/>
            <a:ext cx="10564495" cy="309689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09-08-13:42:54-d2v6pnlnfo2stf9dk65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4530" y="5690870"/>
            <a:ext cx="881380" cy="913765"/>
          </a:xfrm>
          <a:prstGeom prst="rect">
            <a:avLst/>
          </a:prstGeom>
        </p:spPr>
      </p:pic>
      <p:pic>
        <p:nvPicPr>
          <p:cNvPr id="9" name="Image 5" descr="https://kimi-img.moonshot.cn/pub/slides/slides_tmpl/image/25-09-08-13:42:53-d2v6pndnfo2stf9dk5q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6615" y="459105"/>
            <a:ext cx="628015" cy="182880"/>
          </a:xfrm>
          <a:prstGeom prst="rect">
            <a:avLst/>
          </a:prstGeom>
        </p:spPr>
      </p:pic>
      <p:pic>
        <p:nvPicPr>
          <p:cNvPr id="10" name="Image 6" descr="https://kimi-img.moonshot.cn/pub/slides/slides_tmpl/image/25-09-08-13:42:54-d2v6pnlnfo2stf9dk67g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455" y="516890"/>
            <a:ext cx="5064125" cy="2727325"/>
          </a:xfrm>
          <a:prstGeom prst="rect">
            <a:avLst/>
          </a:prstGeom>
        </p:spPr>
      </p:pic>
      <p:pic>
        <p:nvPicPr>
          <p:cNvPr id="11" name="Image 7" descr="https://kimi-img.moonshot.cn/pub/slides/slides_tmpl/image/25-09-08-13:42:53-d2v6pndnfo2stf9dk5vg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6541135" y="1257935"/>
            <a:ext cx="353060" cy="401955"/>
          </a:xfrm>
          <a:prstGeom prst="rect">
            <a:avLst/>
          </a:prstGeom>
        </p:spPr>
      </p:pic>
      <p:sp>
        <p:nvSpPr>
          <p:cNvPr id="12" name="Text 2"/>
          <p:cNvSpPr/>
          <p:nvPr/>
        </p:nvSpPr>
        <p:spPr>
          <a:xfrm>
            <a:off x="1645920" y="3806508"/>
            <a:ext cx="9210675" cy="498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中长期战略规划</a:t>
            </a:r>
            <a:endParaRPr lang="en-US" sz="1600" dirty="0"/>
          </a:p>
        </p:txBody>
      </p:sp>
      <p:sp>
        <p:nvSpPr>
          <p:cNvPr id="13" name="Text 3"/>
          <p:cNvSpPr/>
          <p:nvPr/>
        </p:nvSpPr>
        <p:spPr>
          <a:xfrm>
            <a:off x="1645920" y="4446905"/>
            <a:ext cx="9274175" cy="1414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的中长期发展战略是聚焦智能设备制造领域，持续加大研发投入，提升产品性能和质量，拓展国内外市场。未来五年，企业计划投资5亿元用于研发创新，建设新的生产基地，扩大生产规模，同时积极布局海外市场，提升国际市场份额，实现企业的可持续发展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909310" y="-86360"/>
            <a:ext cx="6614160" cy="7174230"/>
          </a:xfrm>
          <a:prstGeom prst="roundRect">
            <a:avLst>
              <a:gd name="adj" fmla="val 0"/>
            </a:avLst>
          </a:prstGeom>
          <a:solidFill>
            <a:srgbClr val="1D50C4"/>
          </a:solidFill>
          <a:ln/>
        </p:spPr>
      </p:sp>
      <p:sp>
        <p:nvSpPr>
          <p:cNvPr id="3" name="Text 1"/>
          <p:cNvSpPr/>
          <p:nvPr/>
        </p:nvSpPr>
        <p:spPr>
          <a:xfrm>
            <a:off x="5909310" y="-86360"/>
            <a:ext cx="6614160" cy="7174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093085" y="-86360"/>
            <a:ext cx="6614160" cy="7174230"/>
          </a:xfrm>
          <a:prstGeom prst="roundRect">
            <a:avLst>
              <a:gd name="adj" fmla="val 0"/>
            </a:avLst>
          </a:prstGeom>
          <a:solidFill>
            <a:srgbClr val="4874CB"/>
          </a:solidFill>
          <a:ln/>
        </p:spPr>
      </p:sp>
      <p:sp>
        <p:nvSpPr>
          <p:cNvPr id="5" name="Text 3"/>
          <p:cNvSpPr/>
          <p:nvPr/>
        </p:nvSpPr>
        <p:spPr>
          <a:xfrm>
            <a:off x="3093085" y="-86360"/>
            <a:ext cx="6614160" cy="7174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92125" y="-86360"/>
            <a:ext cx="6614160" cy="7174230"/>
          </a:xfrm>
          <a:prstGeom prst="roundRect">
            <a:avLst>
              <a:gd name="adj" fmla="val 0"/>
            </a:avLst>
          </a:prstGeom>
          <a:solidFill>
            <a:srgbClr val="92ABDF"/>
          </a:solidFill>
          <a:ln/>
        </p:spPr>
      </p:sp>
      <p:sp>
        <p:nvSpPr>
          <p:cNvPr id="7" name="Text 5"/>
          <p:cNvSpPr/>
          <p:nvPr/>
        </p:nvSpPr>
        <p:spPr>
          <a:xfrm>
            <a:off x="492125" y="-86360"/>
            <a:ext cx="6614160" cy="7174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-184150" y="-86360"/>
            <a:ext cx="4415155" cy="7174230"/>
          </a:xfrm>
          <a:prstGeom prst="roundRect">
            <a:avLst>
              <a:gd name="adj" fmla="val 0"/>
            </a:avLst>
          </a:prstGeom>
          <a:solidFill>
            <a:srgbClr val="DAE3F5"/>
          </a:solidFill>
          <a:ln/>
        </p:spPr>
      </p:sp>
      <p:sp>
        <p:nvSpPr>
          <p:cNvPr id="9" name="Text 7"/>
          <p:cNvSpPr/>
          <p:nvPr/>
        </p:nvSpPr>
        <p:spPr>
          <a:xfrm>
            <a:off x="-184150" y="-86360"/>
            <a:ext cx="4415155" cy="7174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280670" y="1017905"/>
            <a:ext cx="1668780" cy="54032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1D50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合作生态与共赢模式</a:t>
            </a:r>
            <a:endParaRPr lang="en-US" sz="1600" dirty="0"/>
          </a:p>
        </p:txBody>
      </p:sp>
      <p:pic>
        <p:nvPicPr>
          <p:cNvPr id="11" name="Image 0" descr="https://kimi-img.moonshot.cn/pub/slides/slides_tmpl/image/25-09-08-13:42:55-d2v6pntnfo2stf9dk6q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25" y="6417945"/>
            <a:ext cx="706120" cy="262255"/>
          </a:xfrm>
          <a:prstGeom prst="rect">
            <a:avLst/>
          </a:prstGeom>
        </p:spPr>
      </p:pic>
      <p:pic>
        <p:nvPicPr>
          <p:cNvPr id="12" name="Image 1" descr="https://kimi-img.moonshot.cn/pub/slides/slides_tmpl/image/25-09-08-13:42:55-d2v6pntnfo2stf9dk6r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885" y="5345430"/>
            <a:ext cx="767080" cy="1254760"/>
          </a:xfrm>
          <a:prstGeom prst="rect">
            <a:avLst/>
          </a:prstGeom>
        </p:spPr>
      </p:pic>
      <p:pic>
        <p:nvPicPr>
          <p:cNvPr id="13" name="Image 2" descr="https://kimi-img.moonshot.cn/pub/slides/slides_tmpl/image/25-09-08-13:42:55-d2v6pntnfo2stf9dk6s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5354955"/>
            <a:ext cx="767080" cy="1254760"/>
          </a:xfrm>
          <a:prstGeom prst="rect">
            <a:avLst/>
          </a:prstGeom>
        </p:spPr>
      </p:pic>
      <p:pic>
        <p:nvPicPr>
          <p:cNvPr id="14" name="Image 3" descr="https://kimi-img.moonshot.cn/pub/slides/slides_tmpl/image/25-09-08-13:42:55-d2v6pntnfo2stf9dk6t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745" y="5316855"/>
            <a:ext cx="767080" cy="1254760"/>
          </a:xfrm>
          <a:prstGeom prst="rect">
            <a:avLst/>
          </a:prstGeom>
        </p:spPr>
      </p:pic>
      <p:pic>
        <p:nvPicPr>
          <p:cNvPr id="15" name="Image 4" descr="https://kimi-img.moonshot.cn/pub/slides/slides_tmpl/image/25-09-08-13:42:55-d2v6pntnfo2stf9dk6s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040" y="5280660"/>
            <a:ext cx="767080" cy="125476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028190" y="1017905"/>
            <a:ext cx="2171065" cy="817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产业链合作</a:t>
            </a: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2049780" y="1661795"/>
            <a:ext cx="2063115" cy="3804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企业积极与产业链上下游企业开展合作，与供应商建立长期稳定的合作关系，确保原材料的稳定供应和质量把控；与下游客户开展深度合作，共同研发新产品，满足市场需求。通过产业链协同，实现互利共赢。</a:t>
            </a:r>
            <a:endParaRPr lang="en-US" sz="1600" dirty="0"/>
          </a:p>
        </p:txBody>
      </p:sp>
      <p:sp>
        <p:nvSpPr>
          <p:cNvPr id="18" name="Text 11"/>
          <p:cNvSpPr/>
          <p:nvPr/>
        </p:nvSpPr>
        <p:spPr>
          <a:xfrm>
            <a:off x="4743450" y="1017905"/>
            <a:ext cx="2171065" cy="817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产学研合作</a:t>
            </a:r>
            <a:endParaRPr lang="en-US" sz="1600" dirty="0"/>
          </a:p>
        </p:txBody>
      </p:sp>
      <p:sp>
        <p:nvSpPr>
          <p:cNvPr id="19" name="Text 12"/>
          <p:cNvSpPr/>
          <p:nvPr/>
        </p:nvSpPr>
        <p:spPr>
          <a:xfrm>
            <a:off x="4740275" y="1661795"/>
            <a:ext cx="2063115" cy="3804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企业与多所高校和科研机构建立了产学研合作关系，共同开展技术研发和人才培养。通过产学研合作，企业能够及时掌握前沿技术动态，加速科技成果转化，提升企业的核心竞争力。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7344410" y="1017905"/>
            <a:ext cx="2171065" cy="817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行业协会参与</a:t>
            </a: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7341235" y="1661795"/>
            <a:ext cx="2063115" cy="3804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企业积极参与行业协会活动，担任重要职务，为行业发展建言献策。通过行业协会平台，企业能够与同行企业加强交流与合作，共同推动行业标准制定和市场规范发展。</a:t>
            </a:r>
            <a:endParaRPr lang="en-US" sz="1600" dirty="0"/>
          </a:p>
        </p:txBody>
      </p:sp>
      <p:sp>
        <p:nvSpPr>
          <p:cNvPr id="22" name="Text 15"/>
          <p:cNvSpPr/>
          <p:nvPr/>
        </p:nvSpPr>
        <p:spPr>
          <a:xfrm>
            <a:off x="9979025" y="1017905"/>
            <a:ext cx="2171065" cy="817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政府项目合作</a:t>
            </a:r>
            <a:endParaRPr lang="en-US" sz="1600" dirty="0"/>
          </a:p>
        </p:txBody>
      </p:sp>
      <p:sp>
        <p:nvSpPr>
          <p:cNvPr id="23" name="Text 16"/>
          <p:cNvSpPr/>
          <p:nvPr/>
        </p:nvSpPr>
        <p:spPr>
          <a:xfrm>
            <a:off x="9975850" y="1661795"/>
            <a:ext cx="2063115" cy="3804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企业与政府相关部门建立了良好的合作关系，积极参与政府支持的科技项目和产业扶持计划。通过政府项目合作，企业能够获得政策支持和资金扶持，加速企业发展壮大。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solidFill>
            <a:srgbClr val="FAFAFA">
              <a:alpha val="12941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668905" y="1691640"/>
            <a:ext cx="6854190" cy="156718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2668905" y="1691640"/>
            <a:ext cx="6854190" cy="15671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DAE3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49300" y="3372485"/>
            <a:ext cx="10840720" cy="12001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49300" y="3372485"/>
            <a:ext cx="1084072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加入我们</a:t>
            </a:r>
            <a:endParaRPr lang="en-US" sz="1600" dirty="0"/>
          </a:p>
        </p:txBody>
      </p:sp>
      <p:pic>
        <p:nvPicPr>
          <p:cNvPr id="8" name="Image 0" descr="https://kimi-img.moonshot.cn/pub/slides/slides_tmpl/image/25-09-08-13:42:53-d2v6pndnfo2stf9dk5r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45" y="1575435"/>
            <a:ext cx="579120" cy="658495"/>
          </a:xfrm>
          <a:prstGeom prst="rect">
            <a:avLst/>
          </a:prstGeom>
        </p:spPr>
      </p:pic>
      <p:pic>
        <p:nvPicPr>
          <p:cNvPr id="9" name="Image 1" descr="https://kimi-img.moonshot.cn/pub/slides/slides_tmpl/image/25-09-08-13:42:53-d2v6pndnfo2stf9dk5r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46955" y="2600325"/>
            <a:ext cx="579120" cy="65849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8-13:42:55-d2v6pntnfo2stf9dk6n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0845" y="1508125"/>
            <a:ext cx="5020310" cy="222694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8-13:42:55-d2v6pntnfo2stf9dk6n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45" y="3848735"/>
            <a:ext cx="5020310" cy="222694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8-13:42:54-d2v6pnlnfo2stf9dk62g.png">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2160000">
            <a:off x="8352155" y="2354580"/>
            <a:ext cx="3221355" cy="685800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9-08-13:42:54-d2v6pnlnfo2stf9dk62g.png">    </p:cNvPr>
          <p:cNvPicPr>
            <a:picLocks noChangeAspect="1"/>
          </p:cNvPicPr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 rot="2160000">
            <a:off x="-481965" y="-291465"/>
            <a:ext cx="3221355" cy="685800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09-08-13:42:55-d2v6pntnfo2stf9dk6o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0" y="1508125"/>
            <a:ext cx="5864860" cy="4841240"/>
          </a:xfrm>
          <a:prstGeom prst="rect">
            <a:avLst/>
          </a:prstGeom>
        </p:spPr>
      </p:pic>
      <p:pic>
        <p:nvPicPr>
          <p:cNvPr id="7" name="Image 5" descr="https://kimi-img.moonshot.cn/pub/slides/slides_tmpl/image/25-09-08-13:42:53-d2v6pndnfo2stf9dk5q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2965" y="394335"/>
            <a:ext cx="628015" cy="18288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789940" y="394335"/>
            <a:ext cx="6780530" cy="622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人才需求与成长机会</a:t>
            </a:r>
            <a:endParaRPr lang="en-US" sz="1600" dirty="0"/>
          </a:p>
        </p:txBody>
      </p:sp>
      <p:pic>
        <p:nvPicPr>
          <p:cNvPr id="9" name="Image 6" descr="https://kimi-img.moonshot.cn/pub/slides/slides_tmpl/image/25-09-08-13:42:54-d2v6pnlnfo2stf9dk62g.png">    </p:cNvPr>
          <p:cNvPicPr>
            <a:picLocks noChangeAspect="1"/>
          </p:cNvPicPr>
          <p:nvPr/>
        </p:nvPicPr>
        <p:blipFill>
          <a:blip r:embed="rId7">
            <a:alphaModFix amt="11000"/>
          </a:blip>
          <a:stretch>
            <a:fillRect/>
          </a:stretch>
        </p:blipFill>
        <p:spPr>
          <a:xfrm rot="2160000">
            <a:off x="3802380" y="1309370"/>
            <a:ext cx="3221355" cy="6858000"/>
          </a:xfrm>
          <a:prstGeom prst="rect">
            <a:avLst/>
          </a:prstGeom>
        </p:spPr>
      </p:pic>
      <p:pic>
        <p:nvPicPr>
          <p:cNvPr id="10" name="Image 7" descr="https://kimi-img.moonshot.cn/pub/slides/slides_tmpl/image/25-09-08-13:42:55-d2v6pntnfo2stf9dk6r0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235" y="1715770"/>
            <a:ext cx="5480050" cy="1981200"/>
          </a:xfrm>
          <a:prstGeom prst="rect">
            <a:avLst/>
          </a:prstGeom>
        </p:spPr>
      </p:pic>
      <p:sp>
        <p:nvSpPr>
          <p:cNvPr id="11" name="Shape 1"/>
          <p:cNvSpPr/>
          <p:nvPr/>
        </p:nvSpPr>
        <p:spPr>
          <a:xfrm>
            <a:off x="596265" y="1146175"/>
            <a:ext cx="11012170" cy="0"/>
          </a:xfrm>
          <a:prstGeom prst="line">
            <a:avLst/>
          </a:prstGeom>
          <a:noFill/>
          <a:ln w="19050">
            <a:solidFill>
              <a:srgbClr val="1D50C4"/>
            </a:solidFill>
            <a:prstDash val="solid"/>
            <a:headEnd type="none"/>
            <a:tailEnd type="none"/>
          </a:ln>
        </p:spPr>
      </p:sp>
      <p:sp>
        <p:nvSpPr>
          <p:cNvPr id="12" name="Text 2"/>
          <p:cNvSpPr/>
          <p:nvPr/>
        </p:nvSpPr>
        <p:spPr>
          <a:xfrm>
            <a:off x="626110" y="3735070"/>
            <a:ext cx="4690110" cy="30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招聘岗位</a:t>
            </a:r>
            <a:endParaRPr lang="en-US" sz="1600" dirty="0"/>
          </a:p>
        </p:txBody>
      </p:sp>
      <p:sp>
        <p:nvSpPr>
          <p:cNvPr id="13" name="Text 3"/>
          <p:cNvSpPr/>
          <p:nvPr/>
        </p:nvSpPr>
        <p:spPr>
          <a:xfrm>
            <a:off x="763270" y="4069715"/>
            <a:ext cx="5332095" cy="20637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企业目前急需招聘技术研发工程师、市场营销专员、生产管理人员等多个岗位。我们欢迎具有相关专业背景和工作经验的人才加入，共同推动企业发展。</a:t>
            </a:r>
            <a:endParaRPr lang="en-US" sz="1600" dirty="0"/>
          </a:p>
        </p:txBody>
      </p:sp>
      <p:sp>
        <p:nvSpPr>
          <p:cNvPr id="14" name="Text 4"/>
          <p:cNvSpPr/>
          <p:nvPr/>
        </p:nvSpPr>
        <p:spPr>
          <a:xfrm>
            <a:off x="6957060" y="1725295"/>
            <a:ext cx="3732530" cy="2476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职业发展路径</a:t>
            </a:r>
            <a:endParaRPr lang="en-US" sz="1600" dirty="0"/>
          </a:p>
        </p:txBody>
      </p:sp>
      <p:sp>
        <p:nvSpPr>
          <p:cNvPr id="15" name="Text 5"/>
          <p:cNvSpPr/>
          <p:nvPr/>
        </p:nvSpPr>
        <p:spPr>
          <a:xfrm>
            <a:off x="6957060" y="2170748"/>
            <a:ext cx="4660900" cy="119499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企业为员工提供了清晰的职业发展路径，员工可以根据自身兴趣和能力，在技术研发、市场营销、生产管理等多个方向发展。同时，企业还建立了完善的晋升机制，为优秀员工提供晋升机会。</a:t>
            </a:r>
            <a:endParaRPr lang="en-US" sz="1600" dirty="0"/>
          </a:p>
        </p:txBody>
      </p:sp>
      <p:sp>
        <p:nvSpPr>
          <p:cNvPr id="16" name="Text 6"/>
          <p:cNvSpPr/>
          <p:nvPr/>
        </p:nvSpPr>
        <p:spPr>
          <a:xfrm>
            <a:off x="6957060" y="4060825"/>
            <a:ext cx="3732530" cy="2476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福利待遇</a:t>
            </a:r>
            <a:endParaRPr lang="en-US" sz="1600" dirty="0"/>
          </a:p>
        </p:txBody>
      </p:sp>
      <p:sp>
        <p:nvSpPr>
          <p:cNvPr id="17" name="Text 7"/>
          <p:cNvSpPr/>
          <p:nvPr/>
        </p:nvSpPr>
        <p:spPr>
          <a:xfrm>
            <a:off x="6957060" y="4462780"/>
            <a:ext cx="4603750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企业为员工提供了具有竞争力的薪酬待遇和完善的福利体系，包括五险一金、带薪年假、节日福利、员工培训等。我们注重员工的工作生活平衡，为员工创造良好的工作环境和发展空间。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12445" y="1264285"/>
            <a:ext cx="10899775" cy="0"/>
          </a:xfrm>
          <a:prstGeom prst="line">
            <a:avLst/>
          </a:prstGeom>
          <a:noFill/>
          <a:ln w="28575">
            <a:solidFill>
              <a:srgbClr val="2A59B8"/>
            </a:solidFill>
            <a:prstDash val="solid"/>
            <a:headEnd type="none"/>
            <a:tailEnd type="none"/>
          </a:ln>
        </p:spPr>
      </p:sp>
      <p:pic>
        <p:nvPicPr>
          <p:cNvPr id="3" name="Image 0" descr="https://kimi-img.moonshot.cn/pub/slides/slides_tmpl/image/25-09-08-13:42:54-d2v6pnlnfo2stf9dk68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080" y="1923415"/>
            <a:ext cx="4633595" cy="5518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89940" y="435610"/>
            <a:ext cx="6780530" cy="622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联系方式与互动通道</a:t>
            </a:r>
            <a:endParaRPr lang="en-US" sz="1600" dirty="0"/>
          </a:p>
        </p:txBody>
      </p:sp>
      <p:pic>
        <p:nvPicPr>
          <p:cNvPr id="5" name="Image 1" descr="https://kimi-img.moonshot.cn/pub/slides/slides_tmpl/image/25-09-08-13:42:54-d2v6pnlnfo2stf9dk68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3970655"/>
            <a:ext cx="4633595" cy="55181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12445" y="1923415"/>
            <a:ext cx="306070" cy="3827145"/>
          </a:xfrm>
          <a:prstGeom prst="rect">
            <a:avLst/>
          </a:prstGeom>
          <a:solidFill>
            <a:srgbClr val="3365D6"/>
          </a:solidFill>
          <a:ln/>
        </p:spPr>
      </p:sp>
      <p:sp>
        <p:nvSpPr>
          <p:cNvPr id="7" name="Text 3"/>
          <p:cNvSpPr/>
          <p:nvPr/>
        </p:nvSpPr>
        <p:spPr>
          <a:xfrm>
            <a:off x="512445" y="1923415"/>
            <a:ext cx="306070" cy="38271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8" name="Image 2" descr="https://kimi-img.moonshot.cn/pub/slides/slides_tmpl/image/25-09-08-13:42:54-d2v6pnlnfo2stf9dk68g.jpeg">    </p:cNvPr>
          <p:cNvPicPr>
            <a:picLocks noChangeAspect="1"/>
          </p:cNvPicPr>
          <p:nvPr/>
        </p:nvPicPr>
        <p:blipFill>
          <a:blip r:embed="rId3"/>
          <a:srcRect l="0" r="0" t="76" b="0"/>
          <a:stretch/>
        </p:blipFill>
        <p:spPr>
          <a:xfrm>
            <a:off x="6978015" y="0"/>
            <a:ext cx="5213985" cy="685800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 flipH="1" flipV="1">
            <a:off x="11056781" y="0"/>
            <a:ext cx="1135219" cy="1058229"/>
          </a:xfrm>
          <a:custGeom>
            <a:avLst/>
            <a:gdLst/>
            <a:ahLst/>
            <a:cxnLst/>
            <a:rect l="l" t="t" r="r" b="b"/>
            <a:pathLst>
              <a:path w="1135219" h="1058229">
                <a:moveTo>
                  <a:pt x="1135219" y="1046802"/>
                </a:moveTo>
                <a:cubicBezTo>
                  <a:pt x="586022" y="1056325"/>
                  <a:pt x="55237" y="468490"/>
                  <a:pt x="0" y="0"/>
                </a:cubicBezTo>
                <a:lnTo>
                  <a:pt x="0" y="1058229"/>
                </a:lnTo>
                <a:lnTo>
                  <a:pt x="1017761" y="1058229"/>
                </a:lnTo>
                <a:cubicBezTo>
                  <a:pt x="1057760" y="1051246"/>
                  <a:pt x="1097124" y="1047437"/>
                  <a:pt x="1135219" y="1046802"/>
                </a:cubicBezTo>
                <a:close/>
              </a:path>
            </a:pathLst>
          </a:custGeom>
          <a:solidFill>
            <a:srgbClr val="2A59B8"/>
          </a:solidFill>
          <a:ln/>
        </p:spPr>
      </p:sp>
      <p:sp>
        <p:nvSpPr>
          <p:cNvPr id="10" name="Text 5"/>
          <p:cNvSpPr/>
          <p:nvPr/>
        </p:nvSpPr>
        <p:spPr>
          <a:xfrm>
            <a:off x="11056781" y="0"/>
            <a:ext cx="1135219" cy="1058229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1" name="Image 3" descr="https://kimi-img.moonshot.cn/pub/slides/slides_tmpl/image/25-09-08-13:42:54-d2v6pnlnfo2stf9dk66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" y="6332855"/>
            <a:ext cx="762000" cy="298450"/>
          </a:xfrm>
          <a:prstGeom prst="rect">
            <a:avLst/>
          </a:prstGeom>
        </p:spPr>
      </p:pic>
      <p:pic>
        <p:nvPicPr>
          <p:cNvPr id="12" name="Image 4" descr="https://kimi-img.moonshot.cn/pub/slides/slides_tmpl/image/25-09-08-13:42:53-d2v6pndnfo2stf9dk5v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462395" y="6175375"/>
            <a:ext cx="361950" cy="41148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108710" y="1884680"/>
            <a:ext cx="4449445" cy="622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联系方式</a:t>
            </a:r>
            <a:endParaRPr lang="en-US" sz="1600" dirty="0"/>
          </a:p>
        </p:txBody>
      </p:sp>
      <p:sp>
        <p:nvSpPr>
          <p:cNvPr id="14" name="Text 7"/>
          <p:cNvSpPr/>
          <p:nvPr/>
        </p:nvSpPr>
        <p:spPr>
          <a:xfrm>
            <a:off x="896620" y="2418080"/>
            <a:ext cx="5130165" cy="15138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企业官网：www.example.com；招聘邮箱：hr@example.com；联系电话：010-12345678。欢迎有意向的人才通过以上方式联系我们，了解更多信息。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1108710" y="3931920"/>
            <a:ext cx="4449445" cy="622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互动渠道</a:t>
            </a:r>
            <a:endParaRPr lang="en-US" sz="1600" dirty="0"/>
          </a:p>
        </p:txBody>
      </p:sp>
      <p:sp>
        <p:nvSpPr>
          <p:cNvPr id="16" name="Text 9"/>
          <p:cNvSpPr/>
          <p:nvPr/>
        </p:nvSpPr>
        <p:spPr>
          <a:xfrm>
            <a:off x="896620" y="4465320"/>
            <a:ext cx="5130165" cy="15138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企业微信公众号：example_hr；官方微博：@example企业；抖音账号：example企业。我们欢迎关注我们的社交媒体账号，及时了解企业动态和招聘信息。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8-13:42:56-d2v6po5nfo2stf9dk74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0" y="939800"/>
            <a:ext cx="7175500" cy="49784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8-13:42:56-d2v6po5nfo2stf9dk73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595" y="3017520"/>
            <a:ext cx="4368800" cy="314960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8-13:42:56-d2v6po5nfo2stf9dk76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930" y="4909820"/>
            <a:ext cx="2532380" cy="42672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9-08-13:42:56-d2v6po5nfo2stf9dk76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520000">
            <a:off x="10471785" y="-925195"/>
            <a:ext cx="2444750" cy="24447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878840" y="1196975"/>
            <a:ext cx="10705465" cy="6597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r">
              <a:lnSpc>
                <a:spcPct val="100000"/>
              </a:lnSpc>
            </a:pPr>
            <a:r>
              <a:rPr lang="en-US" sz="3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2025/08/05</a:t>
            </a:r>
            <a:endParaRPr lang="en-US" sz="1600" dirty="0"/>
          </a:p>
        </p:txBody>
      </p:sp>
      <p:sp>
        <p:nvSpPr>
          <p:cNvPr id="7" name="Shape 1"/>
          <p:cNvSpPr/>
          <p:nvPr/>
        </p:nvSpPr>
        <p:spPr>
          <a:xfrm flipH="1">
            <a:off x="4814570" y="3940175"/>
            <a:ext cx="6555740" cy="0"/>
          </a:xfrm>
          <a:prstGeom prst="line">
            <a:avLst/>
          </a:prstGeom>
          <a:noFill/>
          <a:ln w="38100">
            <a:solidFill>
              <a:srgbClr val="FAFAFA"/>
            </a:solidFill>
            <a:prstDash val="solid"/>
            <a:headEnd type="none"/>
            <a:tailEnd type="none"/>
          </a:ln>
        </p:spPr>
      </p:sp>
      <p:sp>
        <p:nvSpPr>
          <p:cNvPr id="8" name="Text 2"/>
          <p:cNvSpPr/>
          <p:nvPr/>
        </p:nvSpPr>
        <p:spPr>
          <a:xfrm>
            <a:off x="8838565" y="4906645"/>
            <a:ext cx="2531745" cy="4298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汇报人：Kimi AI</a:t>
            </a:r>
            <a:endParaRPr lang="en-US" sz="1600" dirty="0"/>
          </a:p>
        </p:txBody>
      </p:sp>
      <p:sp>
        <p:nvSpPr>
          <p:cNvPr id="9" name="Text 3"/>
          <p:cNvSpPr/>
          <p:nvPr/>
        </p:nvSpPr>
        <p:spPr>
          <a:xfrm>
            <a:off x="4965065" y="1872615"/>
            <a:ext cx="6619240" cy="23260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r">
              <a:lnSpc>
                <a:spcPct val="100000"/>
              </a:lnSpc>
            </a:pPr>
            <a:r>
              <a:rPr lang="en-US" sz="6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感谢您的观看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8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solidFill>
            <a:srgbClr val="4874CB">
              <a:alpha val="10196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651510" y="2199640"/>
            <a:ext cx="2503170" cy="2503170"/>
          </a:xfrm>
          <a:prstGeom prst="ellipse">
            <a:avLst/>
          </a:prstGeom>
          <a:solidFill>
            <a:srgbClr val="4874CB"/>
          </a:solidFill>
          <a:ln/>
        </p:spPr>
      </p:sp>
      <p:sp>
        <p:nvSpPr>
          <p:cNvPr id="5" name="Text 3"/>
          <p:cNvSpPr/>
          <p:nvPr/>
        </p:nvSpPr>
        <p:spPr>
          <a:xfrm>
            <a:off x="651510" y="2199640"/>
            <a:ext cx="2503170" cy="25031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6" name="Image 0" descr="https://kimi-img.moonshot.cn/pub/slides/slides_tmpl/image/25-09-08-13:42:53-d2v6pndnfo2stf9dk5q0.png">    </p:cNvPr>
          <p:cNvPicPr>
            <a:picLocks noChangeAspect="1"/>
          </p:cNvPicPr>
          <p:nvPr/>
        </p:nvPicPr>
        <p:blipFill>
          <a:blip r:embed="rId1">
            <a:alphaModFix amt="17000"/>
          </a:blip>
          <a:stretch>
            <a:fillRect/>
          </a:stretch>
        </p:blipFill>
        <p:spPr>
          <a:xfrm rot="16200000">
            <a:off x="2115820" y="1487805"/>
            <a:ext cx="882650" cy="398653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61720" y="2875915"/>
            <a:ext cx="2174240" cy="9759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pic>
        <p:nvPicPr>
          <p:cNvPr id="8" name="Image 1" descr="https://kimi-img.moonshot.cn/pub/slides/slides_tmpl/image/25-09-08-13:42:53-d2v6pndnfo2stf9dk5p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80" y="3648075"/>
            <a:ext cx="1902460" cy="461645"/>
          </a:xfrm>
          <a:prstGeom prst="rect">
            <a:avLst/>
          </a:prstGeom>
        </p:spPr>
      </p:pic>
      <p:pic>
        <p:nvPicPr>
          <p:cNvPr id="9" name="Image 2" descr="https://kimi-img.moonshot.cn/pub/slides/slides_tmpl/image/25-09-08-13:42:53-d2v6pndnfo2stf9dk5r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90" y="2759075"/>
            <a:ext cx="511810" cy="280670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-586740" y="5541645"/>
            <a:ext cx="2335530" cy="2335530"/>
          </a:xfrm>
          <a:prstGeom prst="ellipse">
            <a:avLst/>
          </a:prstGeom>
          <a:solidFill>
            <a:srgbClr val="3365D6">
              <a:alpha val="50196"/>
            </a:srgbClr>
          </a:solidFill>
          <a:ln/>
        </p:spPr>
      </p:sp>
      <p:sp>
        <p:nvSpPr>
          <p:cNvPr id="11" name="Text 6"/>
          <p:cNvSpPr/>
          <p:nvPr/>
        </p:nvSpPr>
        <p:spPr>
          <a:xfrm>
            <a:off x="-586740" y="5541645"/>
            <a:ext cx="2335530" cy="2335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2" name="Image 3" descr="https://kimi-img.moonshot.cn/pub/slides/slides_tmpl/image/25-09-08-13:42:53-d2v6pndnfo2stf9dk5q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5400" y="5139055"/>
            <a:ext cx="628015" cy="182880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5067935" y="1088390"/>
            <a:ext cx="763905" cy="763905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28575">
            <a:solidFill>
              <a:srgbClr val="2A59B8"/>
            </a:solidFill>
            <a:prstDash val="solid"/>
          </a:ln>
        </p:spPr>
      </p:sp>
      <p:sp>
        <p:nvSpPr>
          <p:cNvPr id="14" name="Text 8"/>
          <p:cNvSpPr/>
          <p:nvPr/>
        </p:nvSpPr>
        <p:spPr>
          <a:xfrm>
            <a:off x="5067935" y="1088390"/>
            <a:ext cx="763905" cy="763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9"/>
          <p:cNvSpPr/>
          <p:nvPr/>
        </p:nvSpPr>
        <p:spPr>
          <a:xfrm>
            <a:off x="5090795" y="1954530"/>
            <a:ext cx="6228080" cy="7620"/>
          </a:xfrm>
          <a:prstGeom prst="line">
            <a:avLst/>
          </a:prstGeom>
          <a:noFill/>
          <a:ln w="19050">
            <a:solidFill>
              <a:srgbClr val="3365D6"/>
            </a:solidFill>
            <a:prstDash val="solid"/>
            <a:headEnd type="none"/>
            <a:tailEnd type="none"/>
          </a:ln>
        </p:spPr>
      </p:sp>
      <p:sp>
        <p:nvSpPr>
          <p:cNvPr id="16" name="Shape 10"/>
          <p:cNvSpPr/>
          <p:nvPr/>
        </p:nvSpPr>
        <p:spPr>
          <a:xfrm>
            <a:off x="5067935" y="2153920"/>
            <a:ext cx="763905" cy="763905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28575">
            <a:solidFill>
              <a:srgbClr val="2A59B8"/>
            </a:solidFill>
            <a:prstDash val="solid"/>
          </a:ln>
        </p:spPr>
      </p:sp>
      <p:sp>
        <p:nvSpPr>
          <p:cNvPr id="17" name="Text 11"/>
          <p:cNvSpPr/>
          <p:nvPr/>
        </p:nvSpPr>
        <p:spPr>
          <a:xfrm>
            <a:off x="5067935" y="2153920"/>
            <a:ext cx="763905" cy="763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2"/>
          <p:cNvSpPr/>
          <p:nvPr/>
        </p:nvSpPr>
        <p:spPr>
          <a:xfrm>
            <a:off x="5090795" y="3020060"/>
            <a:ext cx="6228080" cy="7620"/>
          </a:xfrm>
          <a:prstGeom prst="line">
            <a:avLst/>
          </a:prstGeom>
          <a:noFill/>
          <a:ln w="19050">
            <a:solidFill>
              <a:srgbClr val="3365D6"/>
            </a:solidFill>
            <a:prstDash val="solid"/>
            <a:headEnd type="none"/>
            <a:tailEnd type="none"/>
          </a:ln>
        </p:spPr>
      </p:sp>
      <p:sp>
        <p:nvSpPr>
          <p:cNvPr id="19" name="Shape 13"/>
          <p:cNvSpPr/>
          <p:nvPr/>
        </p:nvSpPr>
        <p:spPr>
          <a:xfrm>
            <a:off x="5067935" y="3219450"/>
            <a:ext cx="763905" cy="763905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28575">
            <a:solidFill>
              <a:srgbClr val="2A59B8"/>
            </a:solidFill>
            <a:prstDash val="solid"/>
          </a:ln>
        </p:spPr>
      </p:sp>
      <p:sp>
        <p:nvSpPr>
          <p:cNvPr id="20" name="Text 14"/>
          <p:cNvSpPr/>
          <p:nvPr/>
        </p:nvSpPr>
        <p:spPr>
          <a:xfrm>
            <a:off x="5067935" y="3219450"/>
            <a:ext cx="763905" cy="763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5"/>
          <p:cNvSpPr/>
          <p:nvPr/>
        </p:nvSpPr>
        <p:spPr>
          <a:xfrm>
            <a:off x="5090795" y="4085590"/>
            <a:ext cx="6228080" cy="7620"/>
          </a:xfrm>
          <a:prstGeom prst="line">
            <a:avLst/>
          </a:prstGeom>
          <a:noFill/>
          <a:ln w="19050">
            <a:solidFill>
              <a:srgbClr val="3365D6"/>
            </a:solidFill>
            <a:prstDash val="solid"/>
            <a:headEnd type="none"/>
            <a:tailEnd type="none"/>
          </a:ln>
        </p:spPr>
      </p:sp>
      <p:sp>
        <p:nvSpPr>
          <p:cNvPr id="22" name="Shape 16"/>
          <p:cNvSpPr/>
          <p:nvPr/>
        </p:nvSpPr>
        <p:spPr>
          <a:xfrm>
            <a:off x="5067935" y="4284980"/>
            <a:ext cx="763905" cy="763905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28575">
            <a:solidFill>
              <a:srgbClr val="2A59B8"/>
            </a:solidFill>
            <a:prstDash val="solid"/>
          </a:ln>
        </p:spPr>
      </p:sp>
      <p:sp>
        <p:nvSpPr>
          <p:cNvPr id="23" name="Text 17"/>
          <p:cNvSpPr/>
          <p:nvPr/>
        </p:nvSpPr>
        <p:spPr>
          <a:xfrm>
            <a:off x="5067935" y="4284980"/>
            <a:ext cx="763905" cy="763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>
            <a:off x="5090795" y="5151120"/>
            <a:ext cx="6228080" cy="7620"/>
          </a:xfrm>
          <a:prstGeom prst="line">
            <a:avLst/>
          </a:prstGeom>
          <a:noFill/>
          <a:ln w="19050">
            <a:solidFill>
              <a:srgbClr val="4874CB"/>
            </a:solidFill>
            <a:prstDash val="solid"/>
            <a:headEnd type="none"/>
            <a:tailEnd type="none"/>
          </a:ln>
        </p:spPr>
      </p:sp>
      <p:sp>
        <p:nvSpPr>
          <p:cNvPr id="25" name="Shape 19"/>
          <p:cNvSpPr/>
          <p:nvPr/>
        </p:nvSpPr>
        <p:spPr>
          <a:xfrm>
            <a:off x="5067935" y="5350510"/>
            <a:ext cx="763905" cy="763905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28575">
            <a:solidFill>
              <a:srgbClr val="2A59B8"/>
            </a:solidFill>
            <a:prstDash val="solid"/>
          </a:ln>
        </p:spPr>
      </p:sp>
      <p:sp>
        <p:nvSpPr>
          <p:cNvPr id="26" name="Text 20"/>
          <p:cNvSpPr/>
          <p:nvPr/>
        </p:nvSpPr>
        <p:spPr>
          <a:xfrm>
            <a:off x="5067935" y="5350510"/>
            <a:ext cx="763905" cy="763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21"/>
          <p:cNvSpPr/>
          <p:nvPr/>
        </p:nvSpPr>
        <p:spPr>
          <a:xfrm>
            <a:off x="5090795" y="6216650"/>
            <a:ext cx="6228080" cy="7620"/>
          </a:xfrm>
          <a:prstGeom prst="line">
            <a:avLst/>
          </a:prstGeom>
          <a:noFill/>
          <a:ln w="19050">
            <a:solidFill>
              <a:srgbClr val="3365D6"/>
            </a:solidFill>
            <a:prstDash val="solid"/>
            <a:headEnd type="none"/>
            <a:tailEnd type="none"/>
          </a:ln>
        </p:spPr>
      </p:sp>
      <p:sp>
        <p:nvSpPr>
          <p:cNvPr id="28" name="Shape 22"/>
          <p:cNvSpPr/>
          <p:nvPr/>
        </p:nvSpPr>
        <p:spPr>
          <a:xfrm>
            <a:off x="11150600" y="-416560"/>
            <a:ext cx="1390650" cy="1390650"/>
          </a:xfrm>
          <a:prstGeom prst="ellipse">
            <a:avLst/>
          </a:prstGeom>
          <a:solidFill>
            <a:srgbClr val="3365D6"/>
          </a:solidFill>
          <a:ln/>
        </p:spPr>
      </p:sp>
      <p:sp>
        <p:nvSpPr>
          <p:cNvPr id="29" name="Text 23"/>
          <p:cNvSpPr/>
          <p:nvPr/>
        </p:nvSpPr>
        <p:spPr>
          <a:xfrm>
            <a:off x="11150600" y="-416560"/>
            <a:ext cx="1390650" cy="13906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0" name="Text 24"/>
          <p:cNvSpPr/>
          <p:nvPr/>
        </p:nvSpPr>
        <p:spPr>
          <a:xfrm>
            <a:off x="5121565" y="1205679"/>
            <a:ext cx="656208" cy="431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1" name="Text 25"/>
          <p:cNvSpPr/>
          <p:nvPr/>
        </p:nvSpPr>
        <p:spPr>
          <a:xfrm>
            <a:off x="5984240" y="1240155"/>
            <a:ext cx="5948045" cy="3746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企业概况</a:t>
            </a:r>
            <a:endParaRPr lang="en-US" sz="1600" dirty="0"/>
          </a:p>
        </p:txBody>
      </p:sp>
      <p:sp>
        <p:nvSpPr>
          <p:cNvPr id="32" name="Text 26"/>
          <p:cNvSpPr/>
          <p:nvPr/>
        </p:nvSpPr>
        <p:spPr>
          <a:xfrm>
            <a:off x="5121565" y="2271209"/>
            <a:ext cx="656208" cy="431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3" name="Text 27"/>
          <p:cNvSpPr/>
          <p:nvPr/>
        </p:nvSpPr>
        <p:spPr>
          <a:xfrm>
            <a:off x="5984240" y="2305685"/>
            <a:ext cx="5948045" cy="3746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竞争优势</a:t>
            </a:r>
            <a:endParaRPr lang="en-US" sz="1600" dirty="0"/>
          </a:p>
        </p:txBody>
      </p:sp>
      <p:sp>
        <p:nvSpPr>
          <p:cNvPr id="34" name="Text 28"/>
          <p:cNvSpPr/>
          <p:nvPr/>
        </p:nvSpPr>
        <p:spPr>
          <a:xfrm>
            <a:off x="5121565" y="3336739"/>
            <a:ext cx="656208" cy="431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5" name="Text 29"/>
          <p:cNvSpPr/>
          <p:nvPr/>
        </p:nvSpPr>
        <p:spPr>
          <a:xfrm>
            <a:off x="5984240" y="3371215"/>
            <a:ext cx="5948045" cy="3746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企业文化</a:t>
            </a:r>
            <a:endParaRPr lang="en-US" sz="1600" dirty="0"/>
          </a:p>
        </p:txBody>
      </p:sp>
      <p:sp>
        <p:nvSpPr>
          <p:cNvPr id="36" name="Text 30"/>
          <p:cNvSpPr/>
          <p:nvPr/>
        </p:nvSpPr>
        <p:spPr>
          <a:xfrm>
            <a:off x="5121565" y="4402269"/>
            <a:ext cx="656208" cy="431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37" name="Text 31"/>
          <p:cNvSpPr/>
          <p:nvPr/>
        </p:nvSpPr>
        <p:spPr>
          <a:xfrm>
            <a:off x="5984240" y="4436745"/>
            <a:ext cx="5948045" cy="3746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发展战略</a:t>
            </a:r>
            <a:endParaRPr lang="en-US" sz="1600" dirty="0"/>
          </a:p>
        </p:txBody>
      </p:sp>
      <p:sp>
        <p:nvSpPr>
          <p:cNvPr id="38" name="Text 32"/>
          <p:cNvSpPr/>
          <p:nvPr/>
        </p:nvSpPr>
        <p:spPr>
          <a:xfrm>
            <a:off x="5121565" y="5467799"/>
            <a:ext cx="656208" cy="431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39" name="Text 33"/>
          <p:cNvSpPr/>
          <p:nvPr/>
        </p:nvSpPr>
        <p:spPr>
          <a:xfrm>
            <a:off x="5984240" y="5502275"/>
            <a:ext cx="5948045" cy="3746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加入我们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solidFill>
            <a:srgbClr val="FAFAFA">
              <a:alpha val="12941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668905" y="1691640"/>
            <a:ext cx="6854190" cy="156718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2668905" y="1691640"/>
            <a:ext cx="6854190" cy="15671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DAE3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49300" y="3372485"/>
            <a:ext cx="10840720" cy="12001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49300" y="3372485"/>
            <a:ext cx="1084072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企业概况</a:t>
            </a:r>
            <a:endParaRPr lang="en-US" sz="1600" dirty="0"/>
          </a:p>
        </p:txBody>
      </p:sp>
      <p:pic>
        <p:nvPicPr>
          <p:cNvPr id="8" name="Image 0" descr="https://kimi-img.moonshot.cn/pub/slides/slides_tmpl/image/25-09-08-13:42:53-d2v6pndnfo2stf9dk5r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45" y="1575435"/>
            <a:ext cx="579120" cy="658495"/>
          </a:xfrm>
          <a:prstGeom prst="rect">
            <a:avLst/>
          </a:prstGeom>
        </p:spPr>
      </p:pic>
      <p:pic>
        <p:nvPicPr>
          <p:cNvPr id="9" name="Image 1" descr="https://kimi-img.moonshot.cn/pub/slides/slides_tmpl/image/25-09-08-13:42:53-d2v6pndnfo2stf9dk5r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46955" y="2600325"/>
            <a:ext cx="579120" cy="65849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8-13:42:55-d2v6pntnfo2stf9dk6f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6695" y="4937125"/>
            <a:ext cx="7724775" cy="169545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8-13:42:55-d2v6pntnfo2stf9dk6f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695" y="3042285"/>
            <a:ext cx="7724775" cy="169545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8-13:42:55-d2v6pntnfo2stf9dk6f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695" y="1176020"/>
            <a:ext cx="7724775" cy="169545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9-08-13:42:54-d2v6pnlnfo2stf9dk6eg.jpeg">    </p:cNvPr>
          <p:cNvPicPr>
            <a:picLocks noChangeAspect="1"/>
          </p:cNvPicPr>
          <p:nvPr/>
        </p:nvPicPr>
        <p:blipFill>
          <a:blip r:embed="rId4"/>
          <a:srcRect l="0" r="0" t="18" b="0"/>
          <a:stretch/>
        </p:blipFill>
        <p:spPr>
          <a:xfrm>
            <a:off x="0" y="0"/>
            <a:ext cx="3748405" cy="685800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09-08-13:42:55-d2v6pntnfo2stf9dk6i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749040" cy="68580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4036695" y="394335"/>
            <a:ext cx="6780530" cy="622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2A59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企业概况与发展历程</a:t>
            </a:r>
            <a:endParaRPr lang="en-US" sz="1600" dirty="0"/>
          </a:p>
        </p:txBody>
      </p:sp>
      <p:pic>
        <p:nvPicPr>
          <p:cNvPr id="8" name="Image 5" descr="https://kimi-img.moonshot.cn/pub/slides/slides_tmpl/image/25-09-08-13:42:54-d2v6pnlnfo2stf9dk6a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655" y="1465580"/>
            <a:ext cx="722630" cy="722630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09-08-13:42:54-d2v6pnlnfo2stf9dk6b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4655" y="3239770"/>
            <a:ext cx="722630" cy="722630"/>
          </a:xfrm>
          <a:prstGeom prst="rect">
            <a:avLst/>
          </a:prstGeom>
        </p:spPr>
      </p:pic>
      <p:pic>
        <p:nvPicPr>
          <p:cNvPr id="10" name="Image 7" descr="https://kimi-img.moonshot.cn/pub/slides/slides_tmpl/image/25-09-08-13:42:55-d2v6pntnfo2stf9dk6f0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4655" y="5179060"/>
            <a:ext cx="722630" cy="722630"/>
          </a:xfrm>
          <a:prstGeom prst="rect">
            <a:avLst/>
          </a:prstGeom>
        </p:spPr>
      </p:pic>
      <p:pic>
        <p:nvPicPr>
          <p:cNvPr id="11" name="Image 8" descr="https://kimi-img.moonshot.cn/pub/slides/slides_tmpl/image/25-09-08-13:42:54-d2v6pnlnfo2stf9dk66g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9470" y="509270"/>
            <a:ext cx="762000" cy="298450"/>
          </a:xfrm>
          <a:prstGeom prst="rect">
            <a:avLst/>
          </a:prstGeom>
        </p:spPr>
      </p:pic>
      <p:sp>
        <p:nvSpPr>
          <p:cNvPr id="12" name="Text 1"/>
          <p:cNvSpPr/>
          <p:nvPr/>
        </p:nvSpPr>
        <p:spPr>
          <a:xfrm>
            <a:off x="5149296" y="1299698"/>
            <a:ext cx="5528761" cy="48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A59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企业基本信息</a:t>
            </a:r>
            <a:endParaRPr lang="en-US" sz="1600" dirty="0"/>
          </a:p>
        </p:txBody>
      </p:sp>
      <p:sp>
        <p:nvSpPr>
          <p:cNvPr id="13" name="Text 2"/>
          <p:cNvSpPr/>
          <p:nvPr/>
        </p:nvSpPr>
        <p:spPr>
          <a:xfrm>
            <a:off x="5103598" y="1707496"/>
            <a:ext cx="6412026" cy="984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本企业成立于2005年，注册资本达5000万元，总部位于经济发达的沿海城市。我们专注于高端制造业，致力于为全球客户提供高品质的智能设备，产品广泛应用于汽车、医疗、航空航天等多个领域，深受市场好评。</a:t>
            </a:r>
            <a:endParaRPr lang="en-US" sz="1600" dirty="0"/>
          </a:p>
        </p:txBody>
      </p:sp>
      <p:sp>
        <p:nvSpPr>
          <p:cNvPr id="14" name="Text 3"/>
          <p:cNvSpPr/>
          <p:nvPr/>
        </p:nvSpPr>
        <p:spPr>
          <a:xfrm>
            <a:off x="5150566" y="3164058"/>
            <a:ext cx="5528761" cy="48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A59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发展历程关键节点</a:t>
            </a:r>
            <a:endParaRPr lang="en-US" sz="1600" dirty="0"/>
          </a:p>
        </p:txBody>
      </p:sp>
      <p:sp>
        <p:nvSpPr>
          <p:cNvPr id="15" name="Text 4"/>
          <p:cNvSpPr/>
          <p:nvPr/>
        </p:nvSpPr>
        <p:spPr>
          <a:xfrm>
            <a:off x="5104868" y="3571856"/>
            <a:ext cx="6412026" cy="984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自创立以来，企业经历了从无到有、从小到大的发展历程。2010年，我们成功研发出第一代智能设备，填补了国内空白；2015年，企业完成股份制改革，引入战略投资者，为后续发展注入强大动力；2020年，企业成功上市，品牌影响力进一步扩大。</a:t>
            </a:r>
            <a:endParaRPr lang="en-US" sz="1600" dirty="0"/>
          </a:p>
        </p:txBody>
      </p:sp>
      <p:sp>
        <p:nvSpPr>
          <p:cNvPr id="16" name="Text 5"/>
          <p:cNvSpPr/>
          <p:nvPr/>
        </p:nvSpPr>
        <p:spPr>
          <a:xfrm>
            <a:off x="5150566" y="5087473"/>
            <a:ext cx="5528761" cy="48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A59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战略演进方向</a:t>
            </a:r>
            <a:endParaRPr lang="en-US" sz="1600" dirty="0"/>
          </a:p>
        </p:txBody>
      </p:sp>
      <p:sp>
        <p:nvSpPr>
          <p:cNvPr id="17" name="Text 6"/>
          <p:cNvSpPr/>
          <p:nvPr/>
        </p:nvSpPr>
        <p:spPr>
          <a:xfrm>
            <a:off x="5104868" y="5495271"/>
            <a:ext cx="6412026" cy="984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战略上，企业始终坚持以技术创新为核心，不断加大研发投入，每年将营业收入的10%投入到研发中。同时，积极拓展国内外市场，与全球50多个国家和地区的客户建立了长期稳定的合作关系，未来还将向智能制造服务领域延伸，打造全产业链竞争优势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8-13:42:54-d2v6pnlnfo2stf9dk6dg.jpeg">    </p:cNvPr>
          <p:cNvPicPr>
            <a:picLocks noChangeAspect="1"/>
          </p:cNvPicPr>
          <p:nvPr/>
        </p:nvPicPr>
        <p:blipFill>
          <a:blip r:embed="rId1"/>
          <a:srcRect l="0" r="0" t="0" b="43"/>
          <a:stretch/>
        </p:blipFill>
        <p:spPr>
          <a:xfrm>
            <a:off x="7018655" y="-9525"/>
            <a:ext cx="5173345" cy="686752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18655" y="6292215"/>
            <a:ext cx="5173980" cy="575310"/>
          </a:xfrm>
          <a:prstGeom prst="rect">
            <a:avLst/>
          </a:prstGeom>
          <a:solidFill>
            <a:srgbClr val="648DE0"/>
          </a:solidFill>
          <a:ln/>
        </p:spPr>
      </p:sp>
      <p:sp>
        <p:nvSpPr>
          <p:cNvPr id="4" name="Text 1"/>
          <p:cNvSpPr/>
          <p:nvPr/>
        </p:nvSpPr>
        <p:spPr>
          <a:xfrm>
            <a:off x="7018655" y="6292215"/>
            <a:ext cx="5173980" cy="5753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1522730" y="485140"/>
            <a:ext cx="454660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1D50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核心业务与产品体系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419587" y="0"/>
            <a:ext cx="713316" cy="6858000"/>
          </a:xfrm>
          <a:prstGeom prst="rect">
            <a:avLst/>
          </a:prstGeom>
          <a:solidFill>
            <a:srgbClr val="2A59B8"/>
          </a:solidFill>
          <a:ln/>
        </p:spPr>
      </p:sp>
      <p:sp>
        <p:nvSpPr>
          <p:cNvPr id="7" name="Text 4"/>
          <p:cNvSpPr/>
          <p:nvPr/>
        </p:nvSpPr>
        <p:spPr>
          <a:xfrm>
            <a:off x="419587" y="0"/>
            <a:ext cx="713316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8" name="Image 1" descr="https://kimi-img.moonshot.cn/pub/slides/slides_tmpl/image/25-09-08-13:42:53-d2v6pndnfo2stf9dk5v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48410" y="146050"/>
            <a:ext cx="361950" cy="411480"/>
          </a:xfrm>
          <a:prstGeom prst="rect">
            <a:avLst/>
          </a:prstGeom>
        </p:spPr>
      </p:pic>
      <p:pic>
        <p:nvPicPr>
          <p:cNvPr id="9" name="Image 2" descr="https://kimi-img.moonshot.cn/pub/slides/slides_tmpl/image/25-09-08-13:42:53-d2v6pndnfo2stf9dk5v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40" y="180340"/>
            <a:ext cx="361950" cy="411480"/>
          </a:xfrm>
          <a:prstGeom prst="rect">
            <a:avLst/>
          </a:prstGeom>
        </p:spPr>
      </p:pic>
      <p:pic>
        <p:nvPicPr>
          <p:cNvPr id="10" name="Image 3" descr="https://kimi-img.moonshot.cn/pub/slides/slides_tmpl/image/25-09-08-13:42:53-d2v6pndnfo2stf9dk5v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242060" y="6296025"/>
            <a:ext cx="361950" cy="411480"/>
          </a:xfrm>
          <a:prstGeom prst="rect">
            <a:avLst/>
          </a:prstGeom>
        </p:spPr>
      </p:pic>
      <p:pic>
        <p:nvPicPr>
          <p:cNvPr id="11" name="Image 4" descr="https://kimi-img.moonshot.cn/pub/slides/slides_tmpl/image/25-09-08-13:42:53-d2v6pndnfo2stf9dk5v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511290" y="6330315"/>
            <a:ext cx="361950" cy="41148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944370" y="1953260"/>
            <a:ext cx="4545965" cy="3638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A59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主营业务介绍</a:t>
            </a:r>
            <a:endParaRPr lang="en-US" sz="1600" dirty="0"/>
          </a:p>
        </p:txBody>
      </p:sp>
      <p:sp>
        <p:nvSpPr>
          <p:cNvPr id="13" name="Text 6"/>
          <p:cNvSpPr/>
          <p:nvPr/>
        </p:nvSpPr>
        <p:spPr>
          <a:xfrm>
            <a:off x="1903730" y="2338070"/>
            <a:ext cx="4633595" cy="14357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的主营业务包括智能设备的研发、生产和销售。我们拥有先进的生产制造基地，采用国际领先的生产工艺和质量控制体系，确保产品的高品质和高性能。产品涵盖了从基础型到高端定制型的多个系列，满足不同客户的需求。</a:t>
            </a:r>
            <a:endParaRPr lang="en-US" sz="1600" dirty="0"/>
          </a:p>
        </p:txBody>
      </p:sp>
      <p:sp>
        <p:nvSpPr>
          <p:cNvPr id="14" name="Text 7"/>
          <p:cNvSpPr/>
          <p:nvPr/>
        </p:nvSpPr>
        <p:spPr>
          <a:xfrm>
            <a:off x="1903730" y="4314190"/>
            <a:ext cx="4545965" cy="3638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A59B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产品矩阵与优势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1863090" y="4699000"/>
            <a:ext cx="4633595" cy="1657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产品包括智能机器人、自动化生产线和智能检测设备等。这些产品具有高度的智能化和自动化程度，能够有效提高生产效率、降低成本、提升产品质量。同时，我们还提供完善的售后服务，包括设备安装调试、技术培训和售后维修等，为客户解决后顾之忧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solidFill>
            <a:srgbClr val="FAFAFA">
              <a:alpha val="12941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668905" y="1691640"/>
            <a:ext cx="6854190" cy="156718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2668905" y="1691640"/>
            <a:ext cx="6854190" cy="15671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DAE3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49300" y="3372485"/>
            <a:ext cx="10840720" cy="12001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49300" y="3372485"/>
            <a:ext cx="1084072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竞争优势</a:t>
            </a:r>
            <a:endParaRPr lang="en-US" sz="1600" dirty="0"/>
          </a:p>
        </p:txBody>
      </p:sp>
      <p:pic>
        <p:nvPicPr>
          <p:cNvPr id="8" name="Image 0" descr="https://kimi-img.moonshot.cn/pub/slides/slides_tmpl/image/25-09-08-13:42:53-d2v6pndnfo2stf9dk5r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45" y="1575435"/>
            <a:ext cx="579120" cy="658495"/>
          </a:xfrm>
          <a:prstGeom prst="rect">
            <a:avLst/>
          </a:prstGeom>
        </p:spPr>
      </p:pic>
      <p:pic>
        <p:nvPicPr>
          <p:cNvPr id="9" name="Image 1" descr="https://kimi-img.moonshot.cn/pub/slides/slides_tmpl/image/25-09-08-13:42:53-d2v6pndnfo2stf9dk5r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46955" y="2600325"/>
            <a:ext cx="579120" cy="65849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635" y="3028950"/>
            <a:ext cx="12191365" cy="2403475"/>
          </a:xfrm>
          <a:prstGeom prst="rect">
            <a:avLst/>
          </a:prstGeom>
          <a:solidFill>
            <a:srgbClr val="3365D6"/>
          </a:solidFill>
          <a:ln/>
        </p:spPr>
      </p:sp>
      <p:sp>
        <p:nvSpPr>
          <p:cNvPr id="3" name="Text 1"/>
          <p:cNvSpPr/>
          <p:nvPr/>
        </p:nvSpPr>
        <p:spPr>
          <a:xfrm>
            <a:off x="-635" y="3028950"/>
            <a:ext cx="12191365" cy="24034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8-13:42:55-d2v6pntnfo2stf9dk720.jpeg">    </p:cNvPr>
          <p:cNvPicPr>
            <a:picLocks noChangeAspect="1"/>
          </p:cNvPicPr>
          <p:nvPr/>
        </p:nvPicPr>
        <p:blipFill>
          <a:blip r:embed="rId1"/>
          <a:srcRect l="-5" r="5" t="138" b="210"/>
          <a:stretch/>
        </p:blipFill>
        <p:spPr>
          <a:xfrm>
            <a:off x="1270" y="0"/>
            <a:ext cx="12190095" cy="2192655"/>
          </a:xfrm>
          <a:prstGeom prst="rect">
            <a:avLst/>
          </a:prstGeom>
        </p:spPr>
      </p:pic>
      <p:pic>
        <p:nvPicPr>
          <p:cNvPr id="5" name="Image 1" descr="https://kimi-img.moonshot.cn/pub/slides/slides_tmpl/image/25-09-08-13:42:56-d2v6po5nfo2stf9dk75g.png">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-24130"/>
            <a:ext cx="12192000" cy="2216150"/>
          </a:xfrm>
          <a:prstGeom prst="rect">
            <a:avLst/>
          </a:prstGeom>
        </p:spPr>
      </p:pic>
      <p:pic>
        <p:nvPicPr>
          <p:cNvPr id="6" name="Image 2" descr="https://kimi-img.moonshot.cn/pub/slides/slides_tmpl/image/25-09-08-13:42:56-d2v6po5nfo2stf9dk74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610"/>
            <a:ext cx="3493135" cy="527939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06400" y="499745"/>
            <a:ext cx="8239125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核心竞争力与行业地位</a:t>
            </a:r>
            <a:endParaRPr lang="en-US" sz="1600" dirty="0"/>
          </a:p>
        </p:txBody>
      </p:sp>
      <p:sp>
        <p:nvSpPr>
          <p:cNvPr id="8" name="Shape 3"/>
          <p:cNvSpPr/>
          <p:nvPr/>
        </p:nvSpPr>
        <p:spPr>
          <a:xfrm flipH="1">
            <a:off x="536575" y="1445260"/>
            <a:ext cx="6555740" cy="0"/>
          </a:xfrm>
          <a:prstGeom prst="line">
            <a:avLst/>
          </a:prstGeom>
          <a:noFill/>
          <a:ln w="38100">
            <a:gradFill rotWithShape="1" flip="none">
              <a:gsLst>
                <a:gs pos="0">
                  <a:srgbClr val="FFFFFF"/>
                </a:gs>
                <a:gs pos="2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prstDash val="solid"/>
            <a:headEnd type="none"/>
            <a:tailEnd type="none"/>
          </a:ln>
        </p:spPr>
      </p:sp>
      <p:pic>
        <p:nvPicPr>
          <p:cNvPr id="9" name="Image 3" descr="https://kimi-img.moonshot.cn/pub/slides/slides_tmpl/image/25-09-08-13:42:56-d2v6po5nfo2stf9dk74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420" y="1578610"/>
            <a:ext cx="3493135" cy="5279390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09-08-13:42:56-d2v6po5nfo2stf9dk74g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340" y="1578610"/>
            <a:ext cx="3493135" cy="5279390"/>
          </a:xfrm>
          <a:prstGeom prst="rect">
            <a:avLst/>
          </a:prstGeom>
        </p:spPr>
      </p:pic>
      <p:pic>
        <p:nvPicPr>
          <p:cNvPr id="11" name="Image 5" descr="https://kimi-img.moonshot.cn/pub/slides/slides_tmpl/image/25-09-08-13:42:56-d2v6po5nfo2stf9dk74g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8865" y="1578610"/>
            <a:ext cx="3493135" cy="5279390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761195" y="1998345"/>
            <a:ext cx="2091225" cy="1265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技术壁垒</a:t>
            </a:r>
            <a:endParaRPr lang="en-US" sz="1600" dirty="0"/>
          </a:p>
        </p:txBody>
      </p:sp>
      <p:sp>
        <p:nvSpPr>
          <p:cNvPr id="13" name="Text 5"/>
          <p:cNvSpPr/>
          <p:nvPr/>
        </p:nvSpPr>
        <p:spPr>
          <a:xfrm>
            <a:off x="746760" y="3050555"/>
            <a:ext cx="2051179" cy="2025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在智能设备领域拥有强大的技术研发能力，掌握了多项核心技术，如高精度传感器技术、智能控制算法和机器人视觉技术等。这些技术壁垒使得企业在市场竞争中具有独特的优势，难以被竞争对手复制和超越。</a:t>
            </a:r>
            <a:endParaRPr lang="en-US" sz="1600" dirty="0"/>
          </a:p>
        </p:txBody>
      </p:sp>
      <p:sp>
        <p:nvSpPr>
          <p:cNvPr id="14" name="Text 6"/>
          <p:cNvSpPr/>
          <p:nvPr/>
        </p:nvSpPr>
        <p:spPr>
          <a:xfrm>
            <a:off x="3613615" y="1998345"/>
            <a:ext cx="2091225" cy="1265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品牌影响力</a:t>
            </a:r>
            <a:endParaRPr lang="en-US" sz="1600" dirty="0"/>
          </a:p>
        </p:txBody>
      </p:sp>
      <p:sp>
        <p:nvSpPr>
          <p:cNvPr id="15" name="Text 7"/>
          <p:cNvSpPr/>
          <p:nvPr/>
        </p:nvSpPr>
        <p:spPr>
          <a:xfrm>
            <a:off x="3599180" y="3050555"/>
            <a:ext cx="2051179" cy="2025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经过多年的市场积累，企业品牌在国内外市场上具有较高的知名度和美誉度。我们的产品以高品质和高性能赢得了客户的信赖，品牌价值不断提升。在行业内，企业多次获得各类奖项和荣誉，进一步巩固了其品牌地位。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6529535" y="1998345"/>
            <a:ext cx="2091225" cy="1265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客户基础</a:t>
            </a:r>
            <a:endParaRPr lang="en-US" sz="1600" dirty="0"/>
          </a:p>
        </p:txBody>
      </p:sp>
      <p:sp>
        <p:nvSpPr>
          <p:cNvPr id="17" name="Text 9"/>
          <p:cNvSpPr/>
          <p:nvPr/>
        </p:nvSpPr>
        <p:spPr>
          <a:xfrm>
            <a:off x="6515100" y="3050555"/>
            <a:ext cx="2051179" cy="2025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拥有庞大的客户群体，涵盖了汽车、电子、医疗、航空航天等多个行业的知名企业。这些优质客户不仅为企业的稳定发展提供了有力保障，同时也为企业带来了丰富的市场资源和合作机会。通过与客户的深度合作，企业能够更好地了解市场需求，不断优化产品和服务。</a:t>
            </a:r>
            <a:endParaRPr lang="en-US" sz="1600" dirty="0"/>
          </a:p>
        </p:txBody>
      </p:sp>
      <p:sp>
        <p:nvSpPr>
          <p:cNvPr id="18" name="Text 10"/>
          <p:cNvSpPr/>
          <p:nvPr/>
        </p:nvSpPr>
        <p:spPr>
          <a:xfrm>
            <a:off x="9460060" y="1998345"/>
            <a:ext cx="2091225" cy="12658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行业排名</a:t>
            </a:r>
            <a:endParaRPr lang="en-US" sz="1600" dirty="0"/>
          </a:p>
        </p:txBody>
      </p:sp>
      <p:sp>
        <p:nvSpPr>
          <p:cNvPr id="19" name="Text 11"/>
          <p:cNvSpPr/>
          <p:nvPr/>
        </p:nvSpPr>
        <p:spPr>
          <a:xfrm>
            <a:off x="9445625" y="3050555"/>
            <a:ext cx="2051179" cy="2025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2626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智能设备制造行业，企业凭借其强大的技术实力、优质的产品和服务以及良好的品牌口碑，稳居行业前列。根据权威机构发布的行业报告，企业在市场占有率、技术创新能力、客户满意度等多个关键指标上均处于领先地位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8-13:42:54-d2v6pnlnfo2stf9dk610.jpeg">    </p:cNvPr>
          <p:cNvPicPr>
            <a:picLocks noChangeAspect="1"/>
          </p:cNvPicPr>
          <p:nvPr/>
        </p:nvPicPr>
        <p:blipFill>
          <a:blip r:embed="rId1"/>
          <a:srcRect l="0" r="0" t="0" b="81"/>
          <a:stretch/>
        </p:blipFill>
        <p:spPr>
          <a:xfrm>
            <a:off x="-635" y="-107315"/>
            <a:ext cx="12192000" cy="38728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6255" y="4048760"/>
            <a:ext cx="9751695" cy="762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荣誉资质与社会认可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8-13:42:53-d2v6pndnfo2stf9dk5v0.png">    </p:cNvPr>
          <p:cNvPicPr>
            <a:picLocks noChangeAspect="1"/>
          </p:cNvPicPr>
          <p:nvPr/>
        </p:nvPicPr>
        <p:blipFill>
          <a:blip r:embed="rId2"/>
          <a:srcRect l="0" r="0" t="0" b="572"/>
          <a:stretch/>
        </p:blipFill>
        <p:spPr>
          <a:xfrm rot="10800000">
            <a:off x="0" y="-107315"/>
            <a:ext cx="12192000" cy="653415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6703695"/>
            <a:ext cx="12191365" cy="154305"/>
          </a:xfrm>
          <a:prstGeom prst="rect">
            <a:avLst/>
          </a:prstGeom>
          <a:gradFill rotWithShape="1" flip="none">
            <a:gsLst>
              <a:gs pos="0">
                <a:srgbClr val="CFE1F4"/>
              </a:gs>
              <a:gs pos="2000">
                <a:srgbClr val="CFE1F4"/>
              </a:gs>
              <a:gs pos="55000">
                <a:srgbClr val="449CCE"/>
              </a:gs>
              <a:gs pos="100000">
                <a:srgbClr val="4874CB"/>
              </a:gs>
            </a:gsLst>
            <a:path path="circle">
              <a:fillToRect r="100000" b="100000"/>
            </a:path>
            <a:tileRect t="-100000" l="-100000"/>
          </a:gradFill>
          <a:ln/>
        </p:spPr>
      </p:sp>
      <p:sp>
        <p:nvSpPr>
          <p:cNvPr id="6" name="Text 2"/>
          <p:cNvSpPr/>
          <p:nvPr/>
        </p:nvSpPr>
        <p:spPr>
          <a:xfrm>
            <a:off x="0" y="6703695"/>
            <a:ext cx="12191365" cy="1543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0" y="3757930"/>
            <a:ext cx="12191365" cy="154305"/>
          </a:xfrm>
          <a:prstGeom prst="rect">
            <a:avLst/>
          </a:prstGeom>
          <a:gradFill rotWithShape="1" flip="none">
            <a:gsLst>
              <a:gs pos="0">
                <a:srgbClr val="CFE1F4"/>
              </a:gs>
              <a:gs pos="2000">
                <a:srgbClr val="CFE1F4"/>
              </a:gs>
              <a:gs pos="55000">
                <a:srgbClr val="449CCE"/>
              </a:gs>
              <a:gs pos="100000">
                <a:srgbClr val="4874CB"/>
              </a:gs>
            </a:gsLst>
            <a:path path="circle">
              <a:fillToRect r="100000" b="100000"/>
            </a:path>
            <a:tileRect t="-100000" l="-100000"/>
          </a:gradFill>
          <a:ln/>
        </p:spPr>
      </p:sp>
      <p:sp>
        <p:nvSpPr>
          <p:cNvPr id="8" name="Text 4"/>
          <p:cNvSpPr/>
          <p:nvPr/>
        </p:nvSpPr>
        <p:spPr>
          <a:xfrm>
            <a:off x="0" y="3757930"/>
            <a:ext cx="12191365" cy="1543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535988" y="4909626"/>
            <a:ext cx="4790148" cy="3073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荣誉资质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69313" y="5278710"/>
            <a:ext cx="10573393" cy="7372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荣获了众多荣誉资质，包括国家级高新技术企业认证、ISO9001质量管理体系认证、ISO14001环境管理体系认证等。这些资质不仅证明了企业在技术研发、质量管理、环境保护等方面的卓越表现，也为企业的市场拓展和品牌建设提供了有力支持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solidFill>
            <a:srgbClr val="FAFAFA">
              <a:alpha val="12941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-27940" y="5430520"/>
            <a:ext cx="12247880" cy="14274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668905" y="1691640"/>
            <a:ext cx="6854190" cy="156718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2668905" y="1691640"/>
            <a:ext cx="6854190" cy="15671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DAE3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749300" y="3372485"/>
            <a:ext cx="10840720" cy="12001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49300" y="3372485"/>
            <a:ext cx="1084072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企业文化</a:t>
            </a:r>
            <a:endParaRPr lang="en-US" sz="1600" dirty="0"/>
          </a:p>
        </p:txBody>
      </p:sp>
      <p:pic>
        <p:nvPicPr>
          <p:cNvPr id="8" name="Image 0" descr="https://kimi-img.moonshot.cn/pub/slides/slides_tmpl/image/25-09-08-13:42:53-d2v6pndnfo2stf9dk5r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45" y="1575435"/>
            <a:ext cx="579120" cy="658495"/>
          </a:xfrm>
          <a:prstGeom prst="rect">
            <a:avLst/>
          </a:prstGeom>
        </p:spPr>
      </p:pic>
      <p:pic>
        <p:nvPicPr>
          <p:cNvPr id="9" name="Image 1" descr="https://kimi-img.moonshot.cn/pub/slides/slides_tmpl/image/25-09-08-13:42:53-d2v6pndnfo2stf9dk5r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46955" y="2600325"/>
            <a:ext cx="579120" cy="658495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企业宣讲PPT模板</dc:title>
  <dc:subject>企业宣讲PPT模板</dc:subject>
  <dc:creator>Kimi</dc:creator>
  <cp:lastModifiedBy>Kimi</cp:lastModifiedBy>
  <cp:revision>1</cp:revision>
  <dcterms:created xsi:type="dcterms:W3CDTF">2025-12-11T21:59:10Z</dcterms:created>
  <dcterms:modified xsi:type="dcterms:W3CDTF">2025-12-11T21:59:10Z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{"Label":"企业宣讲PPT模板","ContentProducer":"001191110108MACG2KBH8F10000","ProduceID":"d4tjrm4chmtgg6pullbg","ReservedCode1":"","ContentPropagator":"001191110108MACG2KBH8F20000","PropagateID":"d4tjrm4chmtgg6pullbg","ReservedCode2":""}</vt:lpwstr>
  </property>
</Properties>
</file>